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984" r:id="rId5"/>
  </p:sldMasterIdLst>
  <p:notesMasterIdLst>
    <p:notesMasterId r:id="rId37"/>
  </p:notesMasterIdLst>
  <p:handoutMasterIdLst>
    <p:handoutMasterId r:id="rId38"/>
  </p:handoutMasterIdLst>
  <p:sldIdLst>
    <p:sldId id="261" r:id="rId6"/>
    <p:sldId id="263" r:id="rId7"/>
    <p:sldId id="29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D34"/>
    <a:srgbClr val="4397AE"/>
    <a:srgbClr val="306091"/>
    <a:srgbClr val="3FA7A3"/>
    <a:srgbClr val="27BADA"/>
    <a:srgbClr val="155C84"/>
    <a:srgbClr val="4A82C3"/>
    <a:srgbClr val="266886"/>
    <a:srgbClr val="347688"/>
    <a:srgbClr val="224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5"/>
    <p:restoredTop sz="95127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6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2480-6BCA-7A4F-827B-6BEA5DDEA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C76E4-C33C-4F42-9BEB-97F016000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7FD-7920-B141-A4CD-48F5052DC14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CB2E1-39F6-FD44-8A4B-B290F38E6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788D-02FD-F54C-B530-358539399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DF95-08AC-9E45-A24F-AA50866B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282C-F1D6-F644-B7D9-B6160B7B639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0DF91-AD4F-0449-B053-D3C62145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5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6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9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27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08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9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7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7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49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1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6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0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1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83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26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76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8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2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9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White Hex/Bright Blue Cover: White Hex/Bright Blue Bgd"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156136-4404-D94C-AB2B-F64F96C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78733" y="-8695397"/>
            <a:ext cx="35653558" cy="20055126"/>
          </a:xfrm>
          <a:prstGeom prst="rect">
            <a:avLst/>
          </a:prstGeom>
          <a:solidFill>
            <a:srgbClr val="306091"/>
          </a:solidFill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 userDrawn="1"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9D6B5F6-48F9-2642-973A-F09AA4406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20" y="720521"/>
            <a:ext cx="1109538" cy="996976"/>
          </a:xfrm>
          <a:prstGeom prst="rect">
            <a:avLst/>
          </a:prstGeo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19" y="2988074"/>
            <a:ext cx="7469367" cy="9968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Aerospace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9A175-CB0A-DF40-9A84-71526AAB6230}"/>
              </a:ext>
            </a:extLst>
          </p:cNvPr>
          <p:cNvSpPr txBox="1"/>
          <p:nvPr userDrawn="1"/>
        </p:nvSpPr>
        <p:spPr>
          <a:xfrm>
            <a:off x="590406" y="4328808"/>
            <a:ext cx="74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June 2023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93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Para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</a:t>
            </a:r>
            <a:br>
              <a:rPr lang="en-GB" dirty="0"/>
            </a:br>
            <a:r>
              <a:rPr lang="en-GB" dirty="0"/>
              <a:t>copy, with an image. This is a short paragraph of body copy with an image. This is a short paragraph of body copy with an image.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08C5-42AD-EB43-A9B2-00DF4080C48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A3BB24-6E87-134D-94EB-965EFCD6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FA0C-026E-5D45-B504-ADFC3DC7F441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59C838-060F-E24C-95E7-755947FD2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4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2E5AA7-F784-BE43-B153-F877C766D0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442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88A5E803-DB06-9742-BD4A-4A1E16EC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443" y="4882402"/>
            <a:ext cx="1329312" cy="2483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75EF6545-EC91-9348-A65B-238469A5F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439" y="4882401"/>
            <a:ext cx="1329312" cy="24839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ACB59172-C22E-3440-B314-FD918D812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837" y="4882395"/>
            <a:ext cx="1329312" cy="248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967044F0-BC28-5448-B050-ACB759647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36D99-1789-5646-B666-0FAAFD6C1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C81B6A7-7FCA-D14E-81BF-F25A9AD2BA0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0B6FCF9-1D44-3441-B9E2-B4ADA45E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600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C93E929B-249E-774A-ADBD-F0B717473C7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156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6465-A101-1340-A74D-2BB6197815F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129FD7-9063-D04A-8BD7-DEC6579FA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5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33A1BD-98B5-9C47-B91E-F673402B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68A23C-C4B2-E24F-8B28-09D7B0324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95B7BA-5BB5-5948-8B0F-ECDF997F9A9C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CB68-6AD4-E344-9034-52FDF93708C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7BDCB-B8A1-B44F-8647-1BB0DCBFA6AA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D1689B-F4DC-1647-8A5E-D501BD72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23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90A45-0C60-D04D-8FDF-3C147349E42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0AABC-2E63-7E4D-810A-DE8790019649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D595A1-FAA7-7141-BA9D-B0C3D1F03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3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d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7C711-685F-BC41-833F-E42F6F980ACE}"/>
              </a:ext>
            </a:extLst>
          </p:cNvPr>
          <p:cNvSpPr/>
          <p:nvPr userDrawn="1"/>
        </p:nvSpPr>
        <p:spPr>
          <a:xfrm>
            <a:off x="0" y="1"/>
            <a:ext cx="12192000" cy="1117599"/>
          </a:xfrm>
          <a:prstGeom prst="rect">
            <a:avLst/>
          </a:prstGeom>
          <a:solidFill>
            <a:srgbClr val="30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205717"/>
            <a:ext cx="9746257" cy="4678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Latest Export 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5FEDF8B-FB64-2E4C-A4D0-5B24D5C3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1" y="679216"/>
            <a:ext cx="9746257" cy="3104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Q3 2020</a:t>
            </a:r>
          </a:p>
        </p:txBody>
      </p:sp>
    </p:spTree>
    <p:extLst>
      <p:ext uri="{BB962C8B-B14F-4D97-AF65-F5344CB8AC3E}">
        <p14:creationId xmlns:p14="http://schemas.microsoft.com/office/powerpoint/2010/main" val="1529950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2B99AD97-7900-9945-8037-5889F29AA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A5E64C-FC60-4C4C-BBE4-309F9F2743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1E006E0-C406-0A48-97E1-4F7E12F6E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3CD4F2-196B-6343-997B-D8CF252DD54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B9E1-6EEC-324C-9668-E26542154E3C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9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copy, with an image. This is a short paragraph of body copy with an image. This is a short paragraph of body copy with an image.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7694-A170-2C42-9B5A-9A747DB91E3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31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1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3D99-7ABA-7B45-A6EC-7742B630EB90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A330B620-956E-CB4D-AD52-116D3C6F89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0806DD1-375B-514E-ADDC-46E3EC630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2" y="1834824"/>
            <a:ext cx="974598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911A-B660-C643-AA5A-721A2D31354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BDAAF8-0E20-C14A-BD6A-B8CE55221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Bullets + Partner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B66AC4CD-7739-2B4D-A760-CA5DA9470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89D8F-5DAE-F547-9224-405FCD4ECDE5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1" name="Text Placeholder 87">
            <a:extLst>
              <a:ext uri="{FF2B5EF4-FFF2-40B4-BE49-F238E27FC236}">
                <a16:creationId xmlns:a16="http://schemas.microsoft.com/office/drawing/2014/main" id="{804C2A21-58A4-FE44-8C2F-016D26836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274320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3200" b="1" baseline="0">
                <a:solidFill>
                  <a:srgbClr val="31609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E612C880-D603-104A-9068-BFEF65B1F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9867" y="1834824"/>
            <a:ext cx="6836556" cy="377937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80000"/>
              <a:buFontTx/>
              <a:buNone/>
              <a:tabLst/>
              <a:defRPr sz="3200" baseline="0">
                <a:solidFill>
                  <a:srgbClr val="74665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A66CF-3318-F440-A91E-23F12D78CAF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563DB-596C-1144-B391-8B14371013E7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5D5C18-D5F8-9640-A830-7D03C982F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9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BAEA2-05E3-6C4D-8D11-63B0FC1F4A53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04/10/2023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985" r:id="rId2"/>
    <p:sldLayoutId id="2147484109" r:id="rId3"/>
    <p:sldLayoutId id="2147484065" r:id="rId4"/>
    <p:sldLayoutId id="2147484115" r:id="rId5"/>
    <p:sldLayoutId id="2147484119" r:id="rId6"/>
    <p:sldLayoutId id="2147484116" r:id="rId7"/>
    <p:sldLayoutId id="2147484118" r:id="rId8"/>
    <p:sldLayoutId id="2147483988" r:id="rId9"/>
    <p:sldLayoutId id="2147484120" r:id="rId10"/>
    <p:sldLayoutId id="2147483989" r:id="rId11"/>
    <p:sldLayoutId id="2147484025" r:id="rId12"/>
    <p:sldLayoutId id="2147484123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19" y="3520867"/>
            <a:ext cx="7469367" cy="609360"/>
          </a:xfrm>
        </p:spPr>
        <p:txBody>
          <a:bodyPr>
            <a:normAutofit/>
          </a:bodyPr>
          <a:lstStyle/>
          <a:p>
            <a:r>
              <a:rPr lang="en-US" b="1" dirty="0"/>
              <a:t>Key Performance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External Sales by 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C92F4417-9473-47E6-A8C4-2D9C41A0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2" y="1430395"/>
            <a:ext cx="11034716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76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Exports by 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id="{2FEE6D92-587E-4FEA-8A90-31EE30FE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8" y="1453270"/>
            <a:ext cx="1102252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972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Employment by 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8713A2FA-026E-47E9-9E9B-FB17CDD50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8" y="1453270"/>
            <a:ext cx="1102252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602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Sales and Employment by 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diagram, screenshot, circle&#10;&#10;Description automatically generated">
            <a:extLst>
              <a:ext uri="{FF2B5EF4-FFF2-40B4-BE49-F238E27FC236}">
                <a16:creationId xmlns:a16="http://schemas.microsoft.com/office/drawing/2014/main" id="{83CC0D34-FA3D-4DD6-AD33-1A889F35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8" y="1453270"/>
            <a:ext cx="1102252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423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Sector Performance and Growth Trends</a:t>
            </a:r>
          </a:p>
          <a:p>
            <a:r>
              <a:rPr lang="en-GB" sz="1700" b="0" dirty="0"/>
              <a:t>2016 to 2022</a:t>
            </a:r>
          </a:p>
        </p:txBody>
      </p:sp>
      <p:pic>
        <p:nvPicPr>
          <p:cNvPr id="5" name="Picture 4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852F3F69-FB3E-4EB4-8DDA-0D3CE2D8F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8" y="1453270"/>
            <a:ext cx="1102252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90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 txBox="1">
            <a:spLocks/>
          </p:cNvSpPr>
          <p:nvPr/>
        </p:nvSpPr>
        <p:spPr>
          <a:xfrm>
            <a:off x="680719" y="3520867"/>
            <a:ext cx="7469367" cy="609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/>
              <a:t>KPIs by Market Destination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50471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orld with circles&#10;&#10;Description automatically generated with low confidence">
            <a:extLst>
              <a:ext uri="{FF2B5EF4-FFF2-40B4-BE49-F238E27FC236}">
                <a16:creationId xmlns:a16="http://schemas.microsoft.com/office/drawing/2014/main" id="{5756DD82-B389-4DF9-802A-F274DC85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1" y="1217896"/>
            <a:ext cx="11022523" cy="4773582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Sales Performance</a:t>
            </a:r>
          </a:p>
          <a:p>
            <a:r>
              <a:rPr lang="en-GB" sz="1700" b="0" dirty="0"/>
              <a:t>2022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50504" y="1691629"/>
            <a:ext cx="1636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Total Sales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8093" y="2733294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£3.5bn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+15%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54632" y="5130278"/>
            <a:ext cx="154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30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 Total Sales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02398" y="5461592"/>
            <a:ext cx="204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30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+£0.7bn</a:t>
            </a:r>
          </a:p>
          <a:p>
            <a:pPr algn="ctr"/>
            <a:r>
              <a:rPr lang="en-GB" sz="1200" b="1" dirty="0">
                <a:solidFill>
                  <a:srgbClr val="30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+13%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86704" y="2442651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£2.8bn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3271" y="5466309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439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+£1.6bn</a:t>
            </a:r>
          </a:p>
          <a:p>
            <a:pPr algn="ctr"/>
            <a:r>
              <a:rPr lang="en-GB" sz="1200" b="1" dirty="0">
                <a:solidFill>
                  <a:srgbClr val="439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26362" y="5542056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en-GB" sz="1200" b="1" dirty="0">
              <a:solidFill>
                <a:srgbClr val="3FA7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+£0.3bn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GB" sz="1200" b="1" dirty="0">
                <a:solidFill>
                  <a:srgbClr val="3FA7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+16%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36774" y="5542056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+£0.4bn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72276" y="5542056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+£0.5bn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+14%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767116" y="5254957"/>
            <a:ext cx="1327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GB" sz="1050" b="1" dirty="0">
                <a:solidFill>
                  <a:srgbClr val="3FA7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+£0.02bn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GB" sz="1050" b="1" dirty="0">
                <a:solidFill>
                  <a:srgbClr val="3FA7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67116" y="4496602"/>
            <a:ext cx="1213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+£0.1bn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767116" y="3462423"/>
            <a:ext cx="1213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+£0.3bn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767116" y="2600750"/>
            <a:ext cx="1327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GB" sz="1050" b="1" dirty="0">
                <a:solidFill>
                  <a:srgbClr val="3FA7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+£0.02bn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GB" sz="1050" b="1" dirty="0">
                <a:solidFill>
                  <a:srgbClr val="3FA7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90319" y="5133245"/>
            <a:ext cx="1566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439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Total Sales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00761" y="4819390"/>
            <a:ext cx="8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38399" y="4819390"/>
            <a:ext cx="82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17165" y="4819390"/>
            <a:ext cx="85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50504" y="2120128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£26.3bn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9115" y="1881122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Sales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£20.5bn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02397" y="3942851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£11.4bn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92068" y="3934875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£2.7bn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1760" y="3934875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RoEU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£2.1bn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70700" y="3910601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£4.1bn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00829" y="1879746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£9.1bn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98266" y="3947231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£5.7bn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718176" y="5251537"/>
            <a:ext cx="1295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 &amp;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Non-EU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£0.2bn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18176" y="4491135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£1.1bn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718176" y="3473972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Americas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£2.4bn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18176" y="2600750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IMEA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£0.4bn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48418" y="2447980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£1.3bn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</p:spTree>
    <p:extLst>
      <p:ext uri="{BB962C8B-B14F-4D97-AF65-F5344CB8AC3E}">
        <p14:creationId xmlns:p14="http://schemas.microsoft.com/office/powerpoint/2010/main" val="23491507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, graphics, graphic design, screenshot&#10;&#10;Description automatically generated">
            <a:extLst>
              <a:ext uri="{FF2B5EF4-FFF2-40B4-BE49-F238E27FC236}">
                <a16:creationId xmlns:a16="http://schemas.microsoft.com/office/drawing/2014/main" id="{D50CD2B7-87B5-4689-8275-406D330C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" y="1224360"/>
            <a:ext cx="11034716" cy="4785775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Sales Performance</a:t>
            </a:r>
          </a:p>
          <a:p>
            <a:r>
              <a:rPr lang="en-GB" sz="1700" b="0" dirty="0"/>
              <a:t>2022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50504" y="1691629"/>
            <a:ext cx="1636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Total Sales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98093" y="2733294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£3.5bn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+15%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54632" y="5130278"/>
            <a:ext cx="154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30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 Total Sales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02398" y="5461592"/>
            <a:ext cx="204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30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+£0.7bn</a:t>
            </a:r>
          </a:p>
          <a:p>
            <a:pPr algn="ctr"/>
            <a:r>
              <a:rPr lang="en-GB" sz="1200" b="1" dirty="0">
                <a:solidFill>
                  <a:srgbClr val="30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+13%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86704" y="2442651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£2.8bn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03271" y="5466309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439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+£1.6bn</a:t>
            </a:r>
          </a:p>
          <a:p>
            <a:pPr algn="ctr"/>
            <a:r>
              <a:rPr lang="en-GB" sz="1200" b="1" dirty="0">
                <a:solidFill>
                  <a:srgbClr val="439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26362" y="5542056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en-GB" sz="1200" b="1" dirty="0">
              <a:solidFill>
                <a:srgbClr val="3FA7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+£0.3bn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GB" sz="1200" b="1" dirty="0">
                <a:solidFill>
                  <a:srgbClr val="3FA7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+16%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36774" y="5542056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+£0.4bn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72276" y="5542056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+£0.5bn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+14%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67116" y="5254957"/>
            <a:ext cx="1327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GB" sz="1050" b="1" dirty="0">
                <a:solidFill>
                  <a:srgbClr val="3FA7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+£0.02bn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GB" sz="1050" b="1" dirty="0">
                <a:solidFill>
                  <a:srgbClr val="3FA7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767116" y="4496602"/>
            <a:ext cx="1213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+£0.1bn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67116" y="3462423"/>
            <a:ext cx="1213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+£0.3bn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767116" y="2600750"/>
            <a:ext cx="1327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GB" sz="1050" b="1" dirty="0">
                <a:solidFill>
                  <a:srgbClr val="3FA7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+£0.02bn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GB" sz="1050" b="1" dirty="0">
                <a:solidFill>
                  <a:srgbClr val="3FA7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rgbClr val="48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90319" y="5133245"/>
            <a:ext cx="1566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439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Total Sales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00761" y="4819390"/>
            <a:ext cx="8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38399" y="4819390"/>
            <a:ext cx="82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17165" y="4819390"/>
            <a:ext cx="85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50504" y="2120128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£26.3bn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39115" y="1881122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Sales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£20.5bn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02397" y="3942851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£11.4bn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92068" y="3934875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£2.7bn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21760" y="3934875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RoEU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£2.1bn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70700" y="3910601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£4.1bn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00829" y="1879746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£9.1bn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98266" y="3947231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£5.7bn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718176" y="5251537"/>
            <a:ext cx="1295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 &amp;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Non-EU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£0.2bn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718176" y="4491135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£1.1bn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18176" y="3473972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Americas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£2.4bn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718176" y="2600750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IMEA</a:t>
            </a:r>
          </a:p>
          <a:p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£0.4bn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418" y="2447980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£1.3bn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</p:spTree>
    <p:extLst>
      <p:ext uri="{BB962C8B-B14F-4D97-AF65-F5344CB8AC3E}">
        <p14:creationId xmlns:p14="http://schemas.microsoft.com/office/powerpoint/2010/main" val="82565512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Sales Performance by 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CADBE18-8F96-48B6-9D90-20CD2C1D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8" y="1453270"/>
            <a:ext cx="1102252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8265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Sector Contribution by Broad Destination of Sales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920F0F78-C75C-4F75-B51D-68921BD43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8" y="1453270"/>
            <a:ext cx="1102252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97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 txBox="1">
            <a:spLocks/>
          </p:cNvSpPr>
          <p:nvPr/>
        </p:nvSpPr>
        <p:spPr>
          <a:xfrm>
            <a:off x="680719" y="3520867"/>
            <a:ext cx="7469367" cy="609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/>
              <a:t>Overview of Invest NI KPI Outputs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93412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Destination of Sales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DDFBB65-AE77-4BE6-A144-BBF2F9944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78" y="1327435"/>
            <a:ext cx="1102252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2936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Destination of Sales by Trade Territory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map of the world with blue rectangles&#10;&#10;Description automatically generated with medium confidence">
            <a:extLst>
              <a:ext uri="{FF2B5EF4-FFF2-40B4-BE49-F238E27FC236}">
                <a16:creationId xmlns:a16="http://schemas.microsoft.com/office/drawing/2014/main" id="{19795047-011F-4A61-8A0E-E27B633A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" y="1285489"/>
            <a:ext cx="1102252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5381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, multimedia software, graphics software&#10;&#10;Description automatically generated">
            <a:extLst>
              <a:ext uri="{FF2B5EF4-FFF2-40B4-BE49-F238E27FC236}">
                <a16:creationId xmlns:a16="http://schemas.microsoft.com/office/drawing/2014/main" id="{076A5C30-E130-4EA0-87F9-696E7D8A9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8" y="1377769"/>
            <a:ext cx="11022523" cy="4773582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Top External Sales Destinations</a:t>
            </a:r>
          </a:p>
          <a:p>
            <a:r>
              <a:rPr lang="en-GB" sz="1700" b="0" dirty="0"/>
              <a:t>2022</a:t>
            </a: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7127387" y="1715001"/>
            <a:ext cx="3558676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6600" b="1" spc="-200" dirty="0">
                <a:solidFill>
                  <a:srgbClr val="155C84"/>
                </a:solidFill>
                <a:latin typeface="Calibri" panose="020F0502020204030204"/>
                <a:cs typeface="Arial" charset="0"/>
              </a:rPr>
              <a:t>56%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2800" b="1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 charset="0"/>
              </a:rPr>
              <a:t>of sales outside NI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2800" b="1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 charset="0"/>
              </a:rPr>
              <a:t>are to Great Britain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0196" y="5794714"/>
            <a:ext cx="398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55C84"/>
                </a:solidFill>
              </a:rPr>
              <a:t>Total external sales = £20.5bn</a:t>
            </a:r>
          </a:p>
        </p:txBody>
      </p:sp>
    </p:spTree>
    <p:extLst>
      <p:ext uri="{BB962C8B-B14F-4D97-AF65-F5344CB8AC3E}">
        <p14:creationId xmlns:p14="http://schemas.microsoft.com/office/powerpoint/2010/main" val="113049529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multimedia software, graphics software&#10;&#10;Description automatically generated">
            <a:extLst>
              <a:ext uri="{FF2B5EF4-FFF2-40B4-BE49-F238E27FC236}">
                <a16:creationId xmlns:a16="http://schemas.microsoft.com/office/drawing/2014/main" id="{3685003D-EBDB-442E-A7C1-EAEBED293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36" y="1374582"/>
            <a:ext cx="11022523" cy="4773582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Top Exports Destinations</a:t>
            </a:r>
          </a:p>
          <a:p>
            <a:r>
              <a:rPr lang="en-GB" sz="1700" b="0" dirty="0"/>
              <a:t>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3818" y="5778832"/>
            <a:ext cx="398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06091"/>
                </a:solidFill>
              </a:rPr>
              <a:t>Total exports = £9.1bn</a:t>
            </a:r>
          </a:p>
        </p:txBody>
      </p:sp>
      <p:sp>
        <p:nvSpPr>
          <p:cNvPr id="8" name="Rectangle 7"/>
          <p:cNvSpPr/>
          <p:nvPr/>
        </p:nvSpPr>
        <p:spPr>
          <a:xfrm>
            <a:off x="9805165" y="2812640"/>
            <a:ext cx="1802096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600" b="1" spc="-200" dirty="0">
                <a:solidFill>
                  <a:srgbClr val="306091"/>
                </a:solidFill>
                <a:cs typeface="Arial" charset="0"/>
              </a:rPr>
              <a:t>77%</a:t>
            </a:r>
          </a:p>
        </p:txBody>
      </p:sp>
    </p:spTree>
    <p:extLst>
      <p:ext uri="{BB962C8B-B14F-4D97-AF65-F5344CB8AC3E}">
        <p14:creationId xmlns:p14="http://schemas.microsoft.com/office/powerpoint/2010/main" val="158922336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 txBox="1">
            <a:spLocks/>
          </p:cNvSpPr>
          <p:nvPr/>
        </p:nvSpPr>
        <p:spPr>
          <a:xfrm>
            <a:off x="680719" y="3520867"/>
            <a:ext cx="7469367" cy="609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/>
              <a:t>Cohort Change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1127" y="5514110"/>
            <a:ext cx="1054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*Change is based on those businesses for which we have data for both years of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854" y="4331856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2021 to 2022*</a:t>
            </a:r>
          </a:p>
        </p:txBody>
      </p:sp>
    </p:spTree>
    <p:extLst>
      <p:ext uri="{BB962C8B-B14F-4D97-AF65-F5344CB8AC3E}">
        <p14:creationId xmlns:p14="http://schemas.microsoft.com/office/powerpoint/2010/main" val="428040915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Cohort Growth</a:t>
            </a:r>
          </a:p>
          <a:p>
            <a:r>
              <a:rPr lang="en-GB" sz="1700" b="0" dirty="0"/>
              <a:t>2021 to 2022</a:t>
            </a:r>
          </a:p>
        </p:txBody>
      </p:sp>
      <p:pic>
        <p:nvPicPr>
          <p:cNvPr id="7" name="Picture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CBFF197-0DF2-46E3-9ADE-36033306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73" y="1453270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491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Cohort Contribution – Employment</a:t>
            </a:r>
          </a:p>
          <a:p>
            <a:r>
              <a:rPr lang="en-GB" sz="1700" b="0" dirty="0"/>
              <a:t>2021 to 2022</a:t>
            </a:r>
          </a:p>
        </p:txBody>
      </p:sp>
      <p:pic>
        <p:nvPicPr>
          <p:cNvPr id="3" name="Picture 2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4E0CC26F-427D-435E-98D2-ED83DB1D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6" y="1402935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359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Cohort Contribution – External Sales</a:t>
            </a:r>
          </a:p>
          <a:p>
            <a:r>
              <a:rPr lang="en-GB" sz="1700" b="0" dirty="0"/>
              <a:t>2021 to 2022</a:t>
            </a:r>
          </a:p>
        </p:txBody>
      </p:sp>
      <p:pic>
        <p:nvPicPr>
          <p:cNvPr id="5" name="Picture 4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38C69315-F1EC-4B04-A5E4-48F56E4C5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6" y="1402935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279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Cohort Growth Rates by Sector</a:t>
            </a:r>
          </a:p>
          <a:p>
            <a:r>
              <a:rPr lang="en-GB" sz="1700" b="0" dirty="0"/>
              <a:t>2021 to 2022</a:t>
            </a:r>
          </a:p>
        </p:txBody>
      </p:sp>
      <p:pic>
        <p:nvPicPr>
          <p:cNvPr id="3" name="Picture 2" descr="A picture containing screenshot, diagram&#10;&#10;Description automatically generated">
            <a:extLst>
              <a:ext uri="{FF2B5EF4-FFF2-40B4-BE49-F238E27FC236}">
                <a16:creationId xmlns:a16="http://schemas.microsoft.com/office/drawing/2014/main" id="{D59F9ED5-4FED-4F40-970F-9361DB56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82" y="1302268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4436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Cohort Job Change by Sector</a:t>
            </a:r>
          </a:p>
          <a:p>
            <a:r>
              <a:rPr lang="en-GB" sz="1700" b="0" dirty="0"/>
              <a:t>2021 to 2022</a:t>
            </a:r>
          </a:p>
        </p:txBody>
      </p:sp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405C5AA7-34DD-4F23-9A8C-FE2723382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6" y="1436492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87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Headline Statistics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1187ADC-CCE1-4A46-B97D-82B58B01C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1302268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7880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Cohort Growth by Key Markets</a:t>
            </a:r>
          </a:p>
          <a:p>
            <a:r>
              <a:rPr lang="en-GB" sz="1700" b="0" dirty="0"/>
              <a:t>2021 to 2022</a:t>
            </a:r>
          </a:p>
        </p:txBody>
      </p:sp>
      <p:pic>
        <p:nvPicPr>
          <p:cNvPr id="5" name="Picture 4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EE424519-38C5-4FD1-A6AF-3967C4E38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4" y="1369379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1031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Cohort Growth by Business Size</a:t>
            </a:r>
          </a:p>
          <a:p>
            <a:r>
              <a:rPr lang="en-GB" sz="1700" b="0" dirty="0"/>
              <a:t>2021 to 2022</a:t>
            </a:r>
          </a:p>
        </p:txBody>
      </p:sp>
      <p:pic>
        <p:nvPicPr>
          <p:cNvPr id="5" name="Picture 4" descr="A picture containing screenshot, multimedia software, graphics software, 3d modeling&#10;&#10;Description automatically generated">
            <a:extLst>
              <a:ext uri="{FF2B5EF4-FFF2-40B4-BE49-F238E27FC236}">
                <a16:creationId xmlns:a16="http://schemas.microsoft.com/office/drawing/2014/main" id="{91AE5A41-2356-4E89-BA46-3A3842563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73" y="1453270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52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All Portfolio Sales Trends</a:t>
            </a:r>
          </a:p>
          <a:p>
            <a:r>
              <a:rPr lang="en-GB" sz="1700" b="0" dirty="0"/>
              <a:t>2016 to 2022</a:t>
            </a:r>
          </a:p>
        </p:txBody>
      </p:sp>
      <p:pic>
        <p:nvPicPr>
          <p:cNvPr id="3" name="Picture 2" descr="A screenshot of a graph&#10;&#10;Description automatically generated with medium confidence">
            <a:extLst>
              <a:ext uri="{FF2B5EF4-FFF2-40B4-BE49-F238E27FC236}">
                <a16:creationId xmlns:a16="http://schemas.microsoft.com/office/drawing/2014/main" id="{33F9B861-B8F3-4168-9A2D-78678E630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5" y="1235155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34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All Portfolio Employment Trends</a:t>
            </a:r>
          </a:p>
          <a:p>
            <a:r>
              <a:rPr lang="en-GB" sz="1700" b="0" dirty="0"/>
              <a:t>2016 to 2022</a:t>
            </a:r>
          </a:p>
        </p:txBody>
      </p:sp>
      <p:pic>
        <p:nvPicPr>
          <p:cNvPr id="3" name="Picture 2" descr="A picture containing screenshot, line, diagram, plot&#10;&#10;Description automatically generated">
            <a:extLst>
              <a:ext uri="{FF2B5EF4-FFF2-40B4-BE49-F238E27FC236}">
                <a16:creationId xmlns:a16="http://schemas.microsoft.com/office/drawing/2014/main" id="{7D81B92A-0EA7-4CBB-9188-8F586CEAE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2" y="1453270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035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Impact of Key Customers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picture containing screenshot, text, font, graphics&#10;&#10;Description automatically generated">
            <a:extLst>
              <a:ext uri="{FF2B5EF4-FFF2-40B4-BE49-F238E27FC236}">
                <a16:creationId xmlns:a16="http://schemas.microsoft.com/office/drawing/2014/main" id="{60D925D8-82BF-4C4B-BC53-9B49E0EA9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6" y="1327434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444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Employment Change in the Portfolio</a:t>
            </a:r>
          </a:p>
          <a:p>
            <a:r>
              <a:rPr lang="en-GB" sz="1700" b="0" dirty="0"/>
              <a:t>2021 to 2022</a:t>
            </a:r>
          </a:p>
        </p:txBody>
      </p:sp>
      <p:pic>
        <p:nvPicPr>
          <p:cNvPr id="5" name="Picture 4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CE79A5DB-60AA-47B2-994F-761DF85A5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6" y="1401132"/>
            <a:ext cx="1101642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347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 txBox="1">
            <a:spLocks/>
          </p:cNvSpPr>
          <p:nvPr/>
        </p:nvSpPr>
        <p:spPr>
          <a:xfrm>
            <a:off x="680719" y="3520867"/>
            <a:ext cx="7469367" cy="609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/>
              <a:t>KPIs by Industry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8633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KPI Sales by 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screenshot, software, operating system&#10;&#10;Description automatically generated">
            <a:extLst>
              <a:ext uri="{FF2B5EF4-FFF2-40B4-BE49-F238E27FC236}">
                <a16:creationId xmlns:a16="http://schemas.microsoft.com/office/drawing/2014/main" id="{9337B98A-18C2-48C2-9EC4-BAC66DF6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9" y="1319045"/>
            <a:ext cx="1102252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524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S">
  <a:themeElements>
    <a:clrScheme name="Invest NI 2">
      <a:dk1>
        <a:srgbClr val="FFFFFF"/>
      </a:dk1>
      <a:lt1>
        <a:srgbClr val="1D1D1B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00B6F1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Invest NI 1">
      <a:dk1>
        <a:srgbClr val="1D1D1B"/>
      </a:dk1>
      <a:lt1>
        <a:srgbClr val="FFFFFF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44C8F5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77163EB5D8E46B5158D44206F381C" ma:contentTypeVersion="" ma:contentTypeDescription="Create a new document." ma:contentTypeScope="" ma:versionID="b57871290e76c5d6bbc9a3eaf02844a5">
  <xsd:schema xmlns:xsd="http://www.w3.org/2001/XMLSchema" xmlns:xs="http://www.w3.org/2001/XMLSchema" xmlns:p="http://schemas.microsoft.com/office/2006/metadata/properties" xmlns:ns2="e0cf14c7-fb30-4242-a5ee-0742c38df50e" xmlns:ns3="962c3e67-0aa9-4456-8ac1-d0e0c5f80654" targetNamespace="http://schemas.microsoft.com/office/2006/metadata/properties" ma:root="true" ma:fieldsID="1d6b714bb15f136319b677d819cff749" ns2:_="" ns3:_="">
    <xsd:import namespace="e0cf14c7-fb30-4242-a5ee-0742c38df50e"/>
    <xsd:import namespace="962c3e67-0aa9-4456-8ac1-d0e0c5f806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f14c7-fb30-4242-a5ee-0742c38df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c3e67-0aa9-4456-8ac1-d0e0c5f8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A30109-C943-42A2-B311-A099F58C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f14c7-fb30-4242-a5ee-0742c38df50e"/>
    <ds:schemaRef ds:uri="962c3e67-0aa9-4456-8ac1-d0e0c5f8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262388-C6BD-44AB-B9ED-DDA0CC8D13F7}">
  <ds:schemaRefs>
    <ds:schemaRef ds:uri="e0cf14c7-fb30-4242-a5ee-0742c38df50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962c3e67-0aa9-4456-8ac1-d0e0c5f8065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8A9180-A576-4248-B52F-02B4272817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10371</TotalTime>
  <Words>549</Words>
  <Application>Microsoft Office PowerPoint</Application>
  <PresentationFormat>Widescreen</PresentationFormat>
  <Paragraphs>220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COVER SLIDES</vt:lpstr>
      <vt:lpstr>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Young</dc:creator>
  <cp:lastModifiedBy>Lynsay McConnell</cp:lastModifiedBy>
  <cp:revision>505</cp:revision>
  <dcterms:created xsi:type="dcterms:W3CDTF">2020-04-06T14:23:36Z</dcterms:created>
  <dcterms:modified xsi:type="dcterms:W3CDTF">2023-10-04T11:11:12Z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0x0101004F677163EB5D8E46B5158D44206F381C</vt:lpwstr>
  </property>
</Properties>
</file>