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397" r:id="rId5"/>
    <p:sldId id="465" r:id="rId6"/>
    <p:sldId id="369" r:id="rId7"/>
    <p:sldId id="464" r:id="rId8"/>
    <p:sldId id="462" r:id="rId9"/>
    <p:sldId id="374" r:id="rId10"/>
    <p:sldId id="466" r:id="rId11"/>
    <p:sldId id="401" r:id="rId12"/>
    <p:sldId id="380" r:id="rId13"/>
    <p:sldId id="355" r:id="rId14"/>
    <p:sldId id="396" r:id="rId15"/>
    <p:sldId id="4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erson, Elinor (C&amp;BD Customs and Border Design)" initials="PD" lastIdx="2" clrIdx="0">
    <p:extLst>
      <p:ext uri="{19B8F6BF-5375-455C-9EA6-DF929625EA0E}">
        <p15:presenceInfo xmlns:p15="http://schemas.microsoft.com/office/powerpoint/2012/main" userId="S::elinor.paterson@hmrc.gov.uk::210eac9e-ff9c-4b47-9ab3-c5b424154a43" providerId="AD"/>
      </p:ext>
    </p:extLst>
  </p:cmAuthor>
  <p:cmAuthor id="2" name="Waterhouse, Thomas - HMT" initials="WH" lastIdx="1" clrIdx="1">
    <p:extLst>
      <p:ext uri="{19B8F6BF-5375-455C-9EA6-DF929625EA0E}">
        <p15:presenceInfo xmlns:p15="http://schemas.microsoft.com/office/powerpoint/2012/main" userId="S::thomas.waterhouse@hmtreasury.gov.uk::2e1f8da0-2486-4504-aca3-6d17a3373ac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14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DE2C6E-E4C3-44E4-80D8-8357A8BA41AF}" type="datetimeFigureOut">
              <a:rPr lang="en-GB" smtClean="0"/>
              <a:t>23/04/2021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F19ED0-EEE7-496C-B96E-F3C5C106ED4F}" type="slidenum">
              <a:rPr lang="en-GB" smtClean="0"/>
              <a:t>‹#›</a:t>
            </a:fld>
            <a:endParaRPr lang="en-GB"/>
          </a:p>
        </p:txBody>
      </p:sp>
    </p:spTree>
    <p:extLst>
      <p:ext uri="{BB962C8B-B14F-4D97-AF65-F5344CB8AC3E}">
        <p14:creationId xmlns:p14="http://schemas.microsoft.com/office/powerpoint/2010/main" val="61496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pPr>
              <a:defRPr/>
            </a:pPr>
            <a:r>
              <a:rPr lang="en-US"/>
              <a:t>Event Name Here</a:t>
            </a:r>
          </a:p>
        </p:txBody>
      </p:sp>
      <p:sp>
        <p:nvSpPr>
          <p:cNvPr id="5" name="Date Placeholder 4"/>
          <p:cNvSpPr>
            <a:spLocks noGrp="1"/>
          </p:cNvSpPr>
          <p:nvPr>
            <p:ph type="dt" idx="1"/>
          </p:nvPr>
        </p:nvSpPr>
        <p:spPr/>
        <p:txBody>
          <a:bodyPr/>
          <a:lstStyle/>
          <a:p>
            <a:pPr>
              <a:defRPr/>
            </a:pPr>
            <a:r>
              <a:rPr lang="en-US"/>
              <a:t>12/02/2007</a:t>
            </a:r>
          </a:p>
        </p:txBody>
      </p:sp>
      <p:sp>
        <p:nvSpPr>
          <p:cNvPr id="6" name="Footer Placeholder 5"/>
          <p:cNvSpPr>
            <a:spLocks noGrp="1"/>
          </p:cNvSpPr>
          <p:nvPr>
            <p:ph type="ftr" sz="quarter" idx="4"/>
          </p:nvPr>
        </p:nvSpPr>
        <p:spPr/>
        <p:txBody>
          <a:bodyPr/>
          <a:lstStyle/>
          <a:p>
            <a:pPr>
              <a:defRPr/>
            </a:pPr>
            <a:r>
              <a:rPr lang="en-US"/>
              <a:t>Project Name: HMRC v1.8</a:t>
            </a:r>
          </a:p>
        </p:txBody>
      </p:sp>
      <p:sp>
        <p:nvSpPr>
          <p:cNvPr id="7" name="Slide Number Placeholder 6"/>
          <p:cNvSpPr>
            <a:spLocks noGrp="1"/>
          </p:cNvSpPr>
          <p:nvPr>
            <p:ph type="sldNum" sz="quarter" idx="5"/>
          </p:nvPr>
        </p:nvSpPr>
        <p:spPr/>
        <p:txBody>
          <a:bodyPr/>
          <a:lstStyle/>
          <a:p>
            <a:pPr>
              <a:defRPr/>
            </a:pPr>
            <a:fld id="{E29DD465-50C8-4A72-B443-63F641AD8137}" type="slidenum">
              <a:rPr lang="en-US" smtClean="0"/>
              <a:pPr>
                <a:defRPr/>
              </a:pPr>
              <a:t>9</a:t>
            </a:fld>
            <a:endParaRPr lang="en-US"/>
          </a:p>
        </p:txBody>
      </p:sp>
    </p:spTree>
    <p:extLst>
      <p:ext uri="{BB962C8B-B14F-4D97-AF65-F5344CB8AC3E}">
        <p14:creationId xmlns:p14="http://schemas.microsoft.com/office/powerpoint/2010/main" val="3317110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F51E2-770E-449B-8E5D-DE380133FF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7130FCB-9965-48CA-A2FD-5DC1C8A6BD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54880F-7F8C-43FC-8ED3-7E8AD2A075D2}"/>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5" name="Footer Placeholder 4">
            <a:extLst>
              <a:ext uri="{FF2B5EF4-FFF2-40B4-BE49-F238E27FC236}">
                <a16:creationId xmlns:a16="http://schemas.microsoft.com/office/drawing/2014/main" id="{11CFD452-8627-4CC3-9746-3ABEEBA447B3}"/>
              </a:ext>
            </a:extLst>
          </p:cNvPr>
          <p:cNvSpPr>
            <a:spLocks noGrp="1"/>
          </p:cNvSpPr>
          <p:nvPr>
            <p:ph type="ftr" sz="quarter" idx="11"/>
          </p:nvPr>
        </p:nvSpPr>
        <p:spPr>
          <a:xfrm>
            <a:off x="4038600" y="6155026"/>
            <a:ext cx="4114800" cy="365125"/>
          </a:xfrm>
        </p:spPr>
        <p:txBody>
          <a:bodyPr/>
          <a:lstStyle/>
          <a:p>
            <a:endParaRPr lang="en-GB"/>
          </a:p>
        </p:txBody>
      </p:sp>
      <p:sp>
        <p:nvSpPr>
          <p:cNvPr id="6" name="Slide Number Placeholder 5">
            <a:extLst>
              <a:ext uri="{FF2B5EF4-FFF2-40B4-BE49-F238E27FC236}">
                <a16:creationId xmlns:a16="http://schemas.microsoft.com/office/drawing/2014/main" id="{71368A48-C400-4117-918D-439E5938A5E6}"/>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3311445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CF92C-FC1B-4E11-8AE4-DDECFF1CD0C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96D511-D7AB-4B89-B5DA-28E62D96C2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18F445-9842-42AC-9609-98852EE59CFC}"/>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5" name="Footer Placeholder 4">
            <a:extLst>
              <a:ext uri="{FF2B5EF4-FFF2-40B4-BE49-F238E27FC236}">
                <a16:creationId xmlns:a16="http://schemas.microsoft.com/office/drawing/2014/main" id="{6CA37CD8-FC12-4007-8BF2-3390629A98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7EB9E-CFAA-435B-B14C-AC69A2A80215}"/>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2553152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141C67-FFEF-45E0-B8FB-8672C321FD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6CFF98-D8A7-40B0-8EEB-DCDAA8F481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8A386A-E864-45F3-A34E-CFF7E56C8691}"/>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5" name="Footer Placeholder 4">
            <a:extLst>
              <a:ext uri="{FF2B5EF4-FFF2-40B4-BE49-F238E27FC236}">
                <a16:creationId xmlns:a16="http://schemas.microsoft.com/office/drawing/2014/main" id="{9890D95C-F57E-419D-938A-161ABDE296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EF41E5-C97B-41D7-9F0D-58E81402E746}"/>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3255705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3F2B7-3258-49D4-A892-5E435DDB7A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FF76BE-5B8F-4E64-9228-984FE6E70B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0B497A-8113-4E95-AB8A-EFC60595A1CE}"/>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5" name="Footer Placeholder 4">
            <a:extLst>
              <a:ext uri="{FF2B5EF4-FFF2-40B4-BE49-F238E27FC236}">
                <a16:creationId xmlns:a16="http://schemas.microsoft.com/office/drawing/2014/main" id="{B4AB717F-DF88-4987-8368-768230D78E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26F5A2-DDDE-48F4-92B0-3E673133DFAF}"/>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11408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0550D-E3A0-4C9E-AEDF-2A2C460903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A5C135-E875-4948-9E13-AC7DCA2F2D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78AF5B-4D2A-4D64-B6AF-4A78423EDDFE}"/>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5" name="Footer Placeholder 4">
            <a:extLst>
              <a:ext uri="{FF2B5EF4-FFF2-40B4-BE49-F238E27FC236}">
                <a16:creationId xmlns:a16="http://schemas.microsoft.com/office/drawing/2014/main" id="{575BA06F-6110-43AD-8966-3A78AD1E27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57ACB2-4823-4F48-8F2F-5C09DBA90A6F}"/>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74411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32399-8FD7-4E1B-8B36-88BB3E0438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6571E73-E08F-40A5-B332-11B056FE55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94FC59B-32FC-441A-9F41-5F6271C4B0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866674-E457-4570-A878-1B529F7835AF}"/>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6" name="Footer Placeholder 5">
            <a:extLst>
              <a:ext uri="{FF2B5EF4-FFF2-40B4-BE49-F238E27FC236}">
                <a16:creationId xmlns:a16="http://schemas.microsoft.com/office/drawing/2014/main" id="{AADE9A61-0435-418F-A52B-8EB715E828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1FE4CC-9077-4840-A6DF-FB0D915CFB2B}"/>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307391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F8C41-79A9-45CA-9A52-C34D993E8A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C55EB3-691C-4882-AEA2-C0CA5425BC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ED9D9A-5153-4402-8CD3-979C7BAC9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A4D1F09-94A7-4A0D-A922-1A7A534063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99F158-AFD4-484C-ACED-A71EBCD963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43C6CC3-2282-4EC8-AF32-8B5C174CEE1E}"/>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8" name="Footer Placeholder 7">
            <a:extLst>
              <a:ext uri="{FF2B5EF4-FFF2-40B4-BE49-F238E27FC236}">
                <a16:creationId xmlns:a16="http://schemas.microsoft.com/office/drawing/2014/main" id="{CF51500E-570F-4BAF-A8A9-48685BEBB28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082552-6391-48A4-8095-614AEF1D4207}"/>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2477804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EF0A4-4779-4E10-9B34-91B1EE82FDD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142A0AC-80D5-4623-AE98-D8E18C09B8CF}"/>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4" name="Footer Placeholder 3">
            <a:extLst>
              <a:ext uri="{FF2B5EF4-FFF2-40B4-BE49-F238E27FC236}">
                <a16:creationId xmlns:a16="http://schemas.microsoft.com/office/drawing/2014/main" id="{FF24B590-E065-44A6-A59E-BB955331CB59}"/>
              </a:ext>
            </a:extLst>
          </p:cNvPr>
          <p:cNvSpPr>
            <a:spLocks noGrp="1"/>
          </p:cNvSpPr>
          <p:nvPr>
            <p:ph type="ftr" sz="quarter" idx="11"/>
          </p:nvPr>
        </p:nvSpPr>
        <p:spPr>
          <a:xfrm>
            <a:off x="4038600" y="6095134"/>
            <a:ext cx="4114800" cy="365125"/>
          </a:xfrm>
        </p:spPr>
        <p:txBody>
          <a:bodyPr/>
          <a:lstStyle/>
          <a:p>
            <a:endParaRPr lang="en-GB"/>
          </a:p>
        </p:txBody>
      </p:sp>
      <p:sp>
        <p:nvSpPr>
          <p:cNvPr id="5" name="Slide Number Placeholder 4">
            <a:extLst>
              <a:ext uri="{FF2B5EF4-FFF2-40B4-BE49-F238E27FC236}">
                <a16:creationId xmlns:a16="http://schemas.microsoft.com/office/drawing/2014/main" id="{EA69D3C1-63B8-4876-9F70-C7C501F84DFC}"/>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349877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5A5E97-56BF-4AC5-9B37-88B4211CD5A8}"/>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4" name="Slide Number Placeholder 3">
            <a:extLst>
              <a:ext uri="{FF2B5EF4-FFF2-40B4-BE49-F238E27FC236}">
                <a16:creationId xmlns:a16="http://schemas.microsoft.com/office/drawing/2014/main" id="{52099C54-51F3-4E69-81A7-7049114A6EAE}"/>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4010228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7488C-75DA-42E3-AC67-B68FDC5372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B6FC183-7235-4815-A04B-4DB765B148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57EC99B-DE68-4EDB-9DC4-47E5A2682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1762C4-3453-4EBC-B393-4FDD175E3F58}"/>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6" name="Footer Placeholder 5">
            <a:extLst>
              <a:ext uri="{FF2B5EF4-FFF2-40B4-BE49-F238E27FC236}">
                <a16:creationId xmlns:a16="http://schemas.microsoft.com/office/drawing/2014/main" id="{CE09B5B4-8F0F-499B-A88A-C10D34FBCED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D12FDC-5D08-49C7-AC37-70E398BFC67F}"/>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1250784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6D991-F866-4ABE-9246-919BD9C819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BECEE2-E9BE-40D7-815F-7BB8C6127A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9D7609C-FDAE-4586-BF82-2C0466948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84B598-F5E1-427A-9729-8D046F8D59A8}"/>
              </a:ext>
            </a:extLst>
          </p:cNvPr>
          <p:cNvSpPr>
            <a:spLocks noGrp="1"/>
          </p:cNvSpPr>
          <p:nvPr>
            <p:ph type="dt" sz="half" idx="10"/>
          </p:nvPr>
        </p:nvSpPr>
        <p:spPr/>
        <p:txBody>
          <a:bodyPr/>
          <a:lstStyle/>
          <a:p>
            <a:fld id="{BF8CE429-7328-4837-B63F-7EE67B9E0975}" type="datetimeFigureOut">
              <a:rPr lang="en-GB" smtClean="0"/>
              <a:t>23/04/2021</a:t>
            </a:fld>
            <a:endParaRPr lang="en-GB"/>
          </a:p>
        </p:txBody>
      </p:sp>
      <p:sp>
        <p:nvSpPr>
          <p:cNvPr id="6" name="Footer Placeholder 5">
            <a:extLst>
              <a:ext uri="{FF2B5EF4-FFF2-40B4-BE49-F238E27FC236}">
                <a16:creationId xmlns:a16="http://schemas.microsoft.com/office/drawing/2014/main" id="{A52E033E-6B53-48E5-8FAA-F338FBC462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6499EA-273F-48B2-BC3C-8E5EAEDE5983}"/>
              </a:ext>
            </a:extLst>
          </p:cNvPr>
          <p:cNvSpPr>
            <a:spLocks noGrp="1"/>
          </p:cNvSpPr>
          <p:nvPr>
            <p:ph type="sldNum" sz="quarter" idx="12"/>
          </p:nvPr>
        </p:nvSpPr>
        <p:spPr/>
        <p:txBody>
          <a:bodyPr/>
          <a:lstStyle/>
          <a:p>
            <a:fld id="{2D7C47F5-9A27-4DE1-85A5-D30FFDBB938D}" type="slidenum">
              <a:rPr lang="en-GB" smtClean="0"/>
              <a:t>‹#›</a:t>
            </a:fld>
            <a:endParaRPr lang="en-GB"/>
          </a:p>
        </p:txBody>
      </p:sp>
    </p:spTree>
    <p:extLst>
      <p:ext uri="{BB962C8B-B14F-4D97-AF65-F5344CB8AC3E}">
        <p14:creationId xmlns:p14="http://schemas.microsoft.com/office/powerpoint/2010/main" val="594194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9DD00A-A331-42B2-A996-2AEF243B6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8BD943-A2D2-45BF-89D0-83A5DE2E77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1B5FED-FFC7-4C52-BD31-CEE10CD339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8CE429-7328-4837-B63F-7EE67B9E0975}" type="datetimeFigureOut">
              <a:rPr lang="en-GB" smtClean="0"/>
              <a:t>23/04/2021</a:t>
            </a:fld>
            <a:endParaRPr lang="en-GB"/>
          </a:p>
        </p:txBody>
      </p:sp>
      <p:sp>
        <p:nvSpPr>
          <p:cNvPr id="5" name="Footer Placeholder 4">
            <a:extLst>
              <a:ext uri="{FF2B5EF4-FFF2-40B4-BE49-F238E27FC236}">
                <a16:creationId xmlns:a16="http://schemas.microsoft.com/office/drawing/2014/main" id="{C2DE5EB0-D363-4109-B0DA-E81600B34E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AA4E546-333C-499F-AB2C-77F253AAE0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C47F5-9A27-4DE1-85A5-D30FFDBB938D}" type="slidenum">
              <a:rPr lang="en-GB" smtClean="0"/>
              <a:t>‹#›</a:t>
            </a:fld>
            <a:endParaRPr lang="en-GB"/>
          </a:p>
        </p:txBody>
      </p:sp>
      <p:sp>
        <p:nvSpPr>
          <p:cNvPr id="8" name="MSIPCMContentMarking" descr="{&quot;HashCode&quot;:-1264847310,&quot;Placement&quot;:&quot;Footer&quot;,&quot;Top&quot;:519.343,&quot;Left&quot;:451.105438,&quot;SlideWidth&quot;:960,&quot;SlideHeight&quot;:540}">
            <a:extLst>
              <a:ext uri="{FF2B5EF4-FFF2-40B4-BE49-F238E27FC236}">
                <a16:creationId xmlns:a16="http://schemas.microsoft.com/office/drawing/2014/main" id="{DCB8FCC2-2C55-4062-AC1F-10C800A120C9}"/>
              </a:ext>
            </a:extLst>
          </p:cNvPr>
          <p:cNvSpPr txBox="1"/>
          <p:nvPr userDrawn="1"/>
        </p:nvSpPr>
        <p:spPr>
          <a:xfrm>
            <a:off x="5729039" y="6595656"/>
            <a:ext cx="733923"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1915853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gov.uk/guidance/using-chief-for-declaring-goods-into-or-out-of-northern-ireland" TargetMode="External"/><Relationship Id="rId3" Type="http://schemas.openxmlformats.org/officeDocument/2006/relationships/hyperlink" Target="https://www.gov.uk/guidance/trading-and-moving-goods-in-and-out-of-northern-ireland" TargetMode="External"/><Relationship Id="rId7" Type="http://schemas.openxmlformats.org/officeDocument/2006/relationships/hyperlink" Target="https://www.gov.uk/guidance/sending-parcels-between-great-britain-and-northern-ireland" TargetMode="External"/><Relationship Id="rId12" Type="http://schemas.openxmlformats.org/officeDocument/2006/relationships/hyperlink" Target="https://www.gov.uk/export-goods" TargetMode="External"/><Relationship Id="rId2" Type="http://schemas.openxmlformats.org/officeDocument/2006/relationships/hyperlink" Target="https://www.gov.uk/eori" TargetMode="External"/><Relationship Id="rId1" Type="http://schemas.openxmlformats.org/officeDocument/2006/relationships/slideLayout" Target="../slideLayouts/slideLayout2.xml"/><Relationship Id="rId6" Type="http://schemas.openxmlformats.org/officeDocument/2006/relationships/hyperlink" Target="https://www.gov.uk/guidance/apply-for-authorisation-for-the-uk-trader-scheme-if-you-bring-goods-into-northern-ireland" TargetMode="External"/><Relationship Id="rId11" Type="http://schemas.openxmlformats.org/officeDocument/2006/relationships/hyperlink" Target="https://www.gov.uk/import-goods-into-uk" TargetMode="External"/><Relationship Id="rId5" Type="http://schemas.openxmlformats.org/officeDocument/2006/relationships/hyperlink" Target="http://www.gov.uk/guidance/check-if-you-can-declare-goods-you-bring-into-northern-ireland-not-at-risk-of-moving-to-the-eu-from-1-january-2021" TargetMode="External"/><Relationship Id="rId10" Type="http://schemas.openxmlformats.org/officeDocument/2006/relationships/hyperlink" Target="https://www.gov.uk/guidance/how-to-move-goods-between-or-through-common-transit-countries-including-the-eu" TargetMode="External"/><Relationship Id="rId4" Type="http://schemas.openxmlformats.org/officeDocument/2006/relationships/hyperlink" Target="https://www.gov.uk/guidance/trader-support-service" TargetMode="External"/><Relationship Id="rId9" Type="http://schemas.openxmlformats.org/officeDocument/2006/relationships/hyperlink" Target="https://www.gov.uk/guidance/register-for-the-goods-vehicle-movement-service"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nicustomstradeacademy.co.uk/resources/webinars/#tariffs-ni" TargetMode="External"/><Relationship Id="rId3" Type="http://schemas.openxmlformats.org/officeDocument/2006/relationships/hyperlink" Target="https://www.nicustomstradeacademy.co.uk/resources/how-to-guides/declaration-data-requirements-supplementary-declarations/" TargetMode="External"/><Relationship Id="rId7" Type="http://schemas.openxmlformats.org/officeDocument/2006/relationships/hyperlink" Target="https://www.nicustomstradeacademy.co.uk/resources/how-to-guides/ens-sfd-common-error-codes-guidance/" TargetMode="External"/><Relationship Id="rId2" Type="http://schemas.openxmlformats.org/officeDocument/2006/relationships/hyperlink" Target="https://www.nicustomstradeacademy.co.uk/" TargetMode="External"/><Relationship Id="rId1" Type="http://schemas.openxmlformats.org/officeDocument/2006/relationships/slideLayout" Target="../slideLayouts/slideLayout2.xml"/><Relationship Id="rId6" Type="http://schemas.openxmlformats.org/officeDocument/2006/relationships/hyperlink" Target="https://www.nicustomstradeacademy.co.uk/resources/webinars/#supplementary-declarations-gbni" TargetMode="External"/><Relationship Id="rId5" Type="http://schemas.openxmlformats.org/officeDocument/2006/relationships/hyperlink" Target="https://www.nicustomstradeacademy.co.uk/resources/how-to-guides/supplementary-declarations-how-to-create-a-supplementary-declaration-for-non-controlled-goods/" TargetMode="External"/><Relationship Id="rId4" Type="http://schemas.openxmlformats.org/officeDocument/2006/relationships/hyperlink" Target="https://www.nicustomstradeacademy.co.uk/resources/how-to-guides/supplementary-declarations-guide-to-preparation-step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gov.uk/guidance/check-if-you-can-declare-goods-you-bring-into-northern-ireland-not-at-risk-of-moving-to-the-eu"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gov.uk/guidance/check-if-you-can-declare-goods-you-bring-into-northern-ireland-not-at-risk-of-moving-to-the-eu-from-1-january-2021#when-goods-are-not-at-risk" TargetMode="External"/><Relationship Id="rId2" Type="http://schemas.openxmlformats.org/officeDocument/2006/relationships/hyperlink" Target="https://www.gov.uk/guidance/claiming-preferential-rates-of-duty-between-the-uk-and-eu-from-1-january-2021" TargetMode="External"/><Relationship Id="rId1" Type="http://schemas.openxmlformats.org/officeDocument/2006/relationships/slideLayout" Target="../slideLayouts/slideLayout2.xml"/><Relationship Id="rId4" Type="http://schemas.openxmlformats.org/officeDocument/2006/relationships/hyperlink" Target="https://www.gov.uk/guidance/claim-a-waiver-for-duty-on-goods-that-you-bring-to-northern-ireland-from-great-britain"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gov.uk/guidance/check-if-you-can-declare-goods-you-bring-into-northern-ireland-not-at-risk-of-moving-to-the-eu#process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gov.uk/claim-employment-allowanc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fontAlgn="base">
              <a:lnSpc>
                <a:spcPct val="100000"/>
              </a:lnSpc>
              <a:spcAft>
                <a:spcPct val="0"/>
              </a:spcAft>
            </a:pPr>
            <a:r>
              <a:rPr lang="en-GB" sz="4400" b="1" kern="0">
                <a:solidFill>
                  <a:srgbClr val="008D8E"/>
                </a:solidFill>
                <a:latin typeface="Arial"/>
                <a:cs typeface="Arial"/>
              </a:rPr>
              <a:t>UK Trader Scheme and Apportionment</a:t>
            </a:r>
          </a:p>
        </p:txBody>
      </p:sp>
      <p:sp>
        <p:nvSpPr>
          <p:cNvPr id="3" name="Subtitle 2"/>
          <p:cNvSpPr>
            <a:spLocks noGrp="1"/>
          </p:cNvSpPr>
          <p:nvPr>
            <p:ph type="subTitle" idx="1"/>
          </p:nvPr>
        </p:nvSpPr>
        <p:spPr/>
        <p:txBody>
          <a:bodyPr>
            <a:normAutofit/>
          </a:bodyPr>
          <a:lstStyle/>
          <a:p>
            <a:r>
              <a:rPr lang="en-GB" sz="3200"/>
              <a:t>April 2021</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556"/>
            <a:ext cx="12192000" cy="717775"/>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algn="ctr" fontAlgn="base">
              <a:spcAft>
                <a:spcPct val="0"/>
              </a:spcAft>
            </a:pPr>
            <a:r>
              <a:rPr lang="en-GB" sz="2800" kern="0">
                <a:solidFill>
                  <a:srgbClr val="FFFFFF"/>
                </a:solidFill>
                <a:latin typeface="Arial"/>
                <a:cs typeface="Arial"/>
              </a:rPr>
              <a:t>Guidance: Customs under the NI Protocol</a:t>
            </a:r>
          </a:p>
        </p:txBody>
      </p:sp>
      <p:sp>
        <p:nvSpPr>
          <p:cNvPr id="3" name="Content Placeholder 2"/>
          <p:cNvSpPr>
            <a:spLocks noGrp="1"/>
          </p:cNvSpPr>
          <p:nvPr>
            <p:ph idx="1"/>
          </p:nvPr>
        </p:nvSpPr>
        <p:spPr>
          <a:xfrm>
            <a:off x="441350" y="1095315"/>
            <a:ext cx="10972800" cy="5540991"/>
          </a:xfrm>
        </p:spPr>
        <p:txBody>
          <a:bodyPr>
            <a:normAutofit fontScale="77500" lnSpcReduction="20000"/>
          </a:bodyPr>
          <a:lstStyle/>
          <a:p>
            <a:pPr marL="269875" indent="-269875">
              <a:spcBef>
                <a:spcPts val="600"/>
              </a:spcBef>
              <a:spcAft>
                <a:spcPts val="600"/>
              </a:spcAft>
            </a:pPr>
            <a:r>
              <a:rPr lang="en-GB" sz="2600" dirty="0"/>
              <a:t>Guidance on </a:t>
            </a:r>
            <a:r>
              <a:rPr lang="en-GB" sz="2600" b="1" dirty="0"/>
              <a:t>EORI</a:t>
            </a:r>
            <a:r>
              <a:rPr lang="en-GB" sz="2600" dirty="0"/>
              <a:t> numbers for the type of movements being made - </a:t>
            </a:r>
            <a:r>
              <a:rPr lang="en-GB" sz="2600" u="sng" dirty="0">
                <a:hlinkClick r:id="rId2"/>
              </a:rPr>
              <a:t>link</a:t>
            </a:r>
            <a:r>
              <a:rPr lang="en-GB" sz="2600" dirty="0"/>
              <a:t> </a:t>
            </a:r>
          </a:p>
          <a:p>
            <a:pPr marL="269875" indent="-269875">
              <a:spcBef>
                <a:spcPts val="600"/>
              </a:spcBef>
              <a:spcAft>
                <a:spcPts val="600"/>
              </a:spcAft>
            </a:pPr>
            <a:r>
              <a:rPr lang="en-GB" sz="2600" dirty="0">
                <a:ea typeface="+mn-lt"/>
                <a:cs typeface="+mn-lt"/>
              </a:rPr>
              <a:t>Customs, VAT and Excise guidance on moving goods into and out of Northern Ireland- </a:t>
            </a:r>
            <a:r>
              <a:rPr lang="en-GB" sz="2600" dirty="0">
                <a:ea typeface="+mn-lt"/>
                <a:cs typeface="+mn-lt"/>
                <a:hlinkClick r:id="rId3"/>
              </a:rPr>
              <a:t>link</a:t>
            </a:r>
            <a:r>
              <a:rPr lang="en-GB" sz="2600" dirty="0">
                <a:ea typeface="+mn-lt"/>
                <a:cs typeface="+mn-lt"/>
              </a:rPr>
              <a:t> </a:t>
            </a:r>
            <a:endParaRPr lang="en-GB" sz="2600" dirty="0">
              <a:cs typeface="Arial"/>
            </a:endParaRPr>
          </a:p>
          <a:p>
            <a:pPr marL="269875" indent="-269875">
              <a:spcBef>
                <a:spcPts val="600"/>
              </a:spcBef>
              <a:spcAft>
                <a:spcPts val="600"/>
              </a:spcAft>
            </a:pPr>
            <a:r>
              <a:rPr lang="en-GB" sz="2600" dirty="0"/>
              <a:t>Link to the </a:t>
            </a:r>
            <a:r>
              <a:rPr lang="en-GB" sz="2600" b="1" dirty="0"/>
              <a:t>Trader Support Service</a:t>
            </a:r>
            <a:r>
              <a:rPr lang="en-GB" sz="2600" dirty="0"/>
              <a:t>, a free-to-use service which will help businesses and traders prepare for changes that will affect business if moving goods in and out of Northern Ireland - </a:t>
            </a:r>
            <a:r>
              <a:rPr lang="en-GB" sz="2600" u="sng" dirty="0">
                <a:hlinkClick r:id="rId4"/>
              </a:rPr>
              <a:t>link</a:t>
            </a:r>
            <a:r>
              <a:rPr lang="en-GB" sz="2600" dirty="0"/>
              <a:t> </a:t>
            </a:r>
          </a:p>
          <a:p>
            <a:pPr marL="269875" indent="-269875">
              <a:spcBef>
                <a:spcPts val="600"/>
              </a:spcBef>
              <a:spcAft>
                <a:spcPts val="600"/>
              </a:spcAft>
            </a:pPr>
            <a:r>
              <a:rPr lang="en-GB" sz="2600" dirty="0"/>
              <a:t>Check if you can declare goods not ‘at risk’ - </a:t>
            </a:r>
            <a:r>
              <a:rPr lang="en-GB" sz="2600" u="sng" dirty="0">
                <a:hlinkClick r:id="rId5"/>
              </a:rPr>
              <a:t>link</a:t>
            </a:r>
            <a:r>
              <a:rPr lang="en-GB" sz="2600" dirty="0"/>
              <a:t> </a:t>
            </a:r>
          </a:p>
          <a:p>
            <a:pPr marL="269875" indent="-269875">
              <a:spcBef>
                <a:spcPts val="600"/>
              </a:spcBef>
              <a:spcAft>
                <a:spcPts val="600"/>
              </a:spcAft>
            </a:pPr>
            <a:r>
              <a:rPr lang="en-GB" sz="2600" dirty="0"/>
              <a:t>Apply for authorisation for the UK Trader Scheme – </a:t>
            </a:r>
            <a:r>
              <a:rPr lang="en-GB" sz="2600" dirty="0">
                <a:hlinkClick r:id="rId6"/>
              </a:rPr>
              <a:t>link</a:t>
            </a:r>
            <a:endParaRPr lang="en-GB" sz="2600" dirty="0"/>
          </a:p>
          <a:p>
            <a:pPr marL="269875" indent="-269875">
              <a:spcBef>
                <a:spcPts val="600"/>
              </a:spcBef>
              <a:spcAft>
                <a:spcPts val="600"/>
              </a:spcAft>
            </a:pPr>
            <a:r>
              <a:rPr lang="en-GB" sz="2600" dirty="0"/>
              <a:t>Guidance on sending parcels to and from Northern Ireland – </a:t>
            </a:r>
            <a:r>
              <a:rPr lang="en-GB" sz="2600" dirty="0">
                <a:hlinkClick r:id="rId7"/>
              </a:rPr>
              <a:t>link</a:t>
            </a:r>
            <a:endParaRPr lang="en-GB" sz="2600" dirty="0"/>
          </a:p>
          <a:p>
            <a:pPr marL="269875" indent="-269875">
              <a:spcBef>
                <a:spcPts val="600"/>
              </a:spcBef>
              <a:spcAft>
                <a:spcPts val="600"/>
              </a:spcAft>
            </a:pPr>
            <a:r>
              <a:rPr lang="en-GB" sz="2600" dirty="0"/>
              <a:t>Using CHIEF to move goods into or out of Northern Ireland - </a:t>
            </a:r>
            <a:r>
              <a:rPr lang="en-GB" sz="2600" dirty="0">
                <a:hlinkClick r:id="rId8"/>
              </a:rPr>
              <a:t>link</a:t>
            </a:r>
            <a:endParaRPr lang="en-GB" sz="2600" dirty="0"/>
          </a:p>
          <a:p>
            <a:pPr marL="269875" indent="-269875">
              <a:spcBef>
                <a:spcPts val="600"/>
              </a:spcBef>
              <a:spcAft>
                <a:spcPts val="600"/>
              </a:spcAft>
            </a:pPr>
            <a:r>
              <a:rPr lang="en-GB" sz="2600" dirty="0"/>
              <a:t>Hauliers wanting to move goods through a port in the UK that uses the </a:t>
            </a:r>
            <a:r>
              <a:rPr lang="en-GB" sz="2600" b="1" dirty="0"/>
              <a:t>Goods Vehicle Movement Service</a:t>
            </a:r>
            <a:r>
              <a:rPr lang="en-GB" sz="2600" dirty="0"/>
              <a:t> (GVMS) will need to register for the service to get goods through customs. - </a:t>
            </a:r>
            <a:r>
              <a:rPr lang="en-GB" sz="2600" u="sng" dirty="0">
                <a:hlinkClick r:id="rId9"/>
              </a:rPr>
              <a:t>link</a:t>
            </a:r>
            <a:r>
              <a:rPr lang="en-GB" sz="2600" dirty="0"/>
              <a:t> </a:t>
            </a:r>
          </a:p>
          <a:p>
            <a:pPr marL="269875" indent="-269875">
              <a:spcBef>
                <a:spcPts val="600"/>
              </a:spcBef>
              <a:spcAft>
                <a:spcPts val="600"/>
              </a:spcAft>
            </a:pPr>
            <a:r>
              <a:rPr lang="en-GB" sz="2600" dirty="0"/>
              <a:t>For some traders, there may be advantages to moving goods under </a:t>
            </a:r>
            <a:r>
              <a:rPr lang="en-GB" sz="2600" b="1" dirty="0"/>
              <a:t>Common Transit</a:t>
            </a:r>
            <a:r>
              <a:rPr lang="en-GB" sz="2600" dirty="0"/>
              <a:t> (also referred to as </a:t>
            </a:r>
            <a:r>
              <a:rPr lang="en-GB" sz="2600" b="1" dirty="0"/>
              <a:t>CTC </a:t>
            </a:r>
            <a:r>
              <a:rPr lang="en-GB" sz="2600" dirty="0"/>
              <a:t>movements, which stands for the Common Transit Convention). Information about how to do that is available </a:t>
            </a:r>
            <a:r>
              <a:rPr lang="en-GB" sz="2600" u="sng" dirty="0">
                <a:hlinkClick r:id="rId10"/>
              </a:rPr>
              <a:t>here</a:t>
            </a:r>
            <a:r>
              <a:rPr lang="en-GB" sz="2600" dirty="0"/>
              <a:t>. </a:t>
            </a:r>
          </a:p>
          <a:p>
            <a:pPr marL="269875" indent="-269875">
              <a:spcBef>
                <a:spcPts val="600"/>
              </a:spcBef>
              <a:spcAft>
                <a:spcPts val="600"/>
              </a:spcAft>
            </a:pPr>
            <a:r>
              <a:rPr lang="en-GB" sz="2600" dirty="0"/>
              <a:t>Movements of goods from Ireland to Great Britain, if not done under Common Transit, follow the </a:t>
            </a:r>
            <a:r>
              <a:rPr lang="en-GB" sz="2600" u="sng" dirty="0">
                <a:hlinkClick r:id="rId11"/>
              </a:rPr>
              <a:t>process for importing goods</a:t>
            </a:r>
            <a:r>
              <a:rPr lang="en-GB" sz="2600" dirty="0"/>
              <a:t> from the European Union into Great Britain. </a:t>
            </a:r>
          </a:p>
          <a:p>
            <a:pPr marL="269875" indent="-269875">
              <a:spcBef>
                <a:spcPts val="600"/>
              </a:spcBef>
              <a:spcAft>
                <a:spcPts val="600"/>
              </a:spcAft>
            </a:pPr>
            <a:r>
              <a:rPr lang="en-GB" sz="2600" dirty="0"/>
              <a:t>Movements of goods from Great Britain to Ireland, if not done under Common Transit, follow the </a:t>
            </a:r>
            <a:r>
              <a:rPr lang="en-GB" sz="2600" u="sng" dirty="0">
                <a:hlinkClick r:id="rId12"/>
              </a:rPr>
              <a:t>process for exporting goods</a:t>
            </a:r>
            <a:r>
              <a:rPr lang="en-GB" sz="2600" dirty="0"/>
              <a:t> from Great Britain into the European Union. </a:t>
            </a:r>
          </a:p>
          <a:p>
            <a:pPr marL="269875" indent="-269875">
              <a:spcAft>
                <a:spcPts val="1200"/>
              </a:spcAft>
            </a:pPr>
            <a:endParaRPr lang="en-GB" sz="200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932FC1-F83D-4223-BCC6-34681F250449}" type="slidenum">
              <a:rPr kumimoji="0" lang="en-US" sz="900" b="0" i="0" u="none" strike="noStrike" kern="1200" cap="none" spc="0" normalizeH="0" baseline="0" noProof="0" smtClean="0">
                <a:ln>
                  <a:noFill/>
                </a:ln>
                <a:solidFill>
                  <a:srgbClr val="008D8E"/>
                </a:solidFill>
                <a:effectLst/>
                <a:uLnTx/>
                <a:uFillTx/>
                <a:latin typeface="Arial"/>
                <a:cs typeface="Arial"/>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a:ln>
                <a:noFill/>
              </a:ln>
              <a:solidFill>
                <a:srgbClr val="008D8E"/>
              </a:solidFill>
              <a:effectLst/>
              <a:uLnTx/>
              <a:uFillTx/>
              <a:latin typeface="Arial"/>
              <a:cs typeface="Arial"/>
            </a:endParaRPr>
          </a:p>
        </p:txBody>
      </p:sp>
    </p:spTree>
    <p:extLst>
      <p:ext uri="{BB962C8B-B14F-4D97-AF65-F5344CB8AC3E}">
        <p14:creationId xmlns:p14="http://schemas.microsoft.com/office/powerpoint/2010/main" val="1963032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F21B3-52D8-4F20-ADBD-6B369067CD09}"/>
              </a:ext>
            </a:extLst>
          </p:cNvPr>
          <p:cNvSpPr>
            <a:spLocks noGrp="1"/>
          </p:cNvSpPr>
          <p:nvPr>
            <p:ph type="title"/>
          </p:nvPr>
        </p:nvSpPr>
        <p:spPr>
          <a:xfrm>
            <a:off x="0" y="0"/>
            <a:ext cx="12192000" cy="1031443"/>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algn="ctr" fontAlgn="base">
              <a:spcAft>
                <a:spcPct val="0"/>
              </a:spcAft>
            </a:pPr>
            <a:r>
              <a:rPr lang="en-GB" sz="2800" kern="0">
                <a:solidFill>
                  <a:srgbClr val="FFFFFF"/>
                </a:solidFill>
                <a:latin typeface="Arial"/>
                <a:cs typeface="Arial"/>
              </a:rPr>
              <a:t>NI Customs &amp; Trade Academy / TSS</a:t>
            </a:r>
          </a:p>
        </p:txBody>
      </p:sp>
      <p:sp>
        <p:nvSpPr>
          <p:cNvPr id="3" name="Content Placeholder 2">
            <a:extLst>
              <a:ext uri="{FF2B5EF4-FFF2-40B4-BE49-F238E27FC236}">
                <a16:creationId xmlns:a16="http://schemas.microsoft.com/office/drawing/2014/main" id="{5AAB3381-51AC-44E6-A468-9FE4F3E9C79C}"/>
              </a:ext>
            </a:extLst>
          </p:cNvPr>
          <p:cNvSpPr>
            <a:spLocks noGrp="1"/>
          </p:cNvSpPr>
          <p:nvPr>
            <p:ph idx="1"/>
          </p:nvPr>
        </p:nvSpPr>
        <p:spPr>
          <a:xfrm>
            <a:off x="545592" y="1481811"/>
            <a:ext cx="11034370" cy="4351338"/>
          </a:xfrm>
        </p:spPr>
        <p:txBody>
          <a:bodyPr>
            <a:normAutofit lnSpcReduction="10000"/>
          </a:bodyPr>
          <a:lstStyle/>
          <a:p>
            <a:pPr marL="0" indent="0" fontAlgn="base">
              <a:buNone/>
            </a:pPr>
            <a:r>
              <a:rPr lang="en-US"/>
              <a:t>NICTA has wide range of short courses and TSS How-to Guides on all aspects of new trading processes that took effect from 1 January 2021​</a:t>
            </a:r>
          </a:p>
          <a:p>
            <a:pPr marL="0" indent="0" fontAlgn="base">
              <a:buNone/>
            </a:pPr>
            <a:endParaRPr lang="en-US"/>
          </a:p>
          <a:p>
            <a:pPr marL="0" indent="0" fontAlgn="base">
              <a:buNone/>
            </a:pPr>
            <a:r>
              <a:rPr lang="en-US"/>
              <a:t>For more information visit:​</a:t>
            </a:r>
          </a:p>
          <a:p>
            <a:pPr lvl="3" fontAlgn="base">
              <a:buFont typeface="Wingdings" panose="05000000000000000000" pitchFamily="2" charset="2"/>
              <a:buChar char="ü"/>
            </a:pPr>
            <a:r>
              <a:rPr lang="en-US" sz="2400" b="1" u="sng">
                <a:hlinkClick r:id="rId2"/>
              </a:rPr>
              <a:t>https://www.nicustomstradeacademy.co.uk/</a:t>
            </a:r>
            <a:r>
              <a:rPr lang="en-US" sz="2400"/>
              <a:t>​</a:t>
            </a:r>
          </a:p>
          <a:p>
            <a:pPr lvl="3" fontAlgn="base">
              <a:buFont typeface="Wingdings" panose="05000000000000000000" pitchFamily="2" charset="2"/>
              <a:buChar char="ü"/>
            </a:pPr>
            <a:r>
              <a:rPr lang="en-GB" sz="2400" u="sng">
                <a:hlinkClick r:id="rId3"/>
              </a:rPr>
              <a:t>Data requirements</a:t>
            </a:r>
            <a:r>
              <a:rPr lang="en-GB" sz="2400"/>
              <a:t> </a:t>
            </a:r>
            <a:r>
              <a:rPr lang="en-US" sz="2400"/>
              <a:t>​</a:t>
            </a:r>
          </a:p>
          <a:p>
            <a:pPr lvl="3" fontAlgn="base">
              <a:buFont typeface="Wingdings" panose="05000000000000000000" pitchFamily="2" charset="2"/>
              <a:buChar char="ü"/>
            </a:pPr>
            <a:r>
              <a:rPr lang="en-GB" sz="2400" u="sng">
                <a:hlinkClick r:id="rId4"/>
              </a:rPr>
              <a:t>Preparation steps</a:t>
            </a:r>
            <a:r>
              <a:rPr lang="en-GB" sz="2400"/>
              <a:t> </a:t>
            </a:r>
            <a:r>
              <a:rPr lang="en-US" sz="2400"/>
              <a:t>​</a:t>
            </a:r>
          </a:p>
          <a:p>
            <a:pPr lvl="3" fontAlgn="base">
              <a:buFont typeface="Wingdings" panose="05000000000000000000" pitchFamily="2" charset="2"/>
              <a:buChar char="ü"/>
            </a:pPr>
            <a:r>
              <a:rPr lang="en-GB" sz="2400"/>
              <a:t>Step-by-step </a:t>
            </a:r>
            <a:r>
              <a:rPr lang="en-GB" sz="2400" u="sng">
                <a:hlinkClick r:id="rId5"/>
              </a:rPr>
              <a:t>User Guide</a:t>
            </a:r>
            <a:r>
              <a:rPr lang="en-GB" sz="2400"/>
              <a:t> </a:t>
            </a:r>
            <a:r>
              <a:rPr lang="en-US" sz="2400"/>
              <a:t>​</a:t>
            </a:r>
          </a:p>
          <a:p>
            <a:pPr lvl="3" fontAlgn="base">
              <a:buFont typeface="Wingdings" panose="05000000000000000000" pitchFamily="2" charset="2"/>
              <a:buChar char="ü"/>
            </a:pPr>
            <a:r>
              <a:rPr lang="en-GB" sz="2400"/>
              <a:t>Recording of the </a:t>
            </a:r>
            <a:r>
              <a:rPr lang="en-GB" sz="2400" u="sng">
                <a:hlinkClick r:id="rId6"/>
              </a:rPr>
              <a:t>Supplementary declaration demo </a:t>
            </a:r>
            <a:r>
              <a:rPr lang="en-GB" sz="2400"/>
              <a:t> </a:t>
            </a:r>
            <a:r>
              <a:rPr lang="en-US" sz="2400"/>
              <a:t>​</a:t>
            </a:r>
          </a:p>
          <a:p>
            <a:pPr lvl="3" fontAlgn="base">
              <a:buFont typeface="Wingdings" panose="05000000000000000000" pitchFamily="2" charset="2"/>
              <a:buChar char="ü"/>
            </a:pPr>
            <a:r>
              <a:rPr lang="en-GB" sz="2400"/>
              <a:t>Error Code Guidance </a:t>
            </a:r>
            <a:r>
              <a:rPr lang="en-GB" sz="2400" u="sng">
                <a:hlinkClick r:id="rId7"/>
              </a:rPr>
              <a:t>here</a:t>
            </a:r>
            <a:r>
              <a:rPr lang="en-GB" sz="2400"/>
              <a:t>​</a:t>
            </a:r>
          </a:p>
          <a:p>
            <a:pPr lvl="3" fontAlgn="base">
              <a:buFont typeface="Wingdings" panose="05000000000000000000" pitchFamily="2" charset="2"/>
              <a:buChar char="ü"/>
            </a:pPr>
            <a:r>
              <a:rPr lang="en-GB" sz="2400"/>
              <a:t>Recording of the </a:t>
            </a:r>
            <a:r>
              <a:rPr lang="en-GB" sz="2400" u="sng">
                <a:hlinkClick r:id="rId8"/>
              </a:rPr>
              <a:t>Tariff on goods movements into NI webinar</a:t>
            </a:r>
            <a:r>
              <a:rPr lang="en-GB" sz="2400"/>
              <a:t> </a:t>
            </a:r>
            <a:r>
              <a:rPr lang="en-US" sz="2400"/>
              <a:t>​</a:t>
            </a:r>
          </a:p>
          <a:p>
            <a:endParaRPr lang="en-GB"/>
          </a:p>
        </p:txBody>
      </p:sp>
    </p:spTree>
    <p:extLst>
      <p:ext uri="{BB962C8B-B14F-4D97-AF65-F5344CB8AC3E}">
        <p14:creationId xmlns:p14="http://schemas.microsoft.com/office/powerpoint/2010/main" val="1789528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F21B3-52D8-4F20-ADBD-6B369067CD09}"/>
              </a:ext>
            </a:extLst>
          </p:cNvPr>
          <p:cNvSpPr>
            <a:spLocks noGrp="1"/>
          </p:cNvSpPr>
          <p:nvPr>
            <p:ph type="title"/>
          </p:nvPr>
        </p:nvSpPr>
        <p:spPr>
          <a:xfrm>
            <a:off x="0" y="0"/>
            <a:ext cx="12192000" cy="1031443"/>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algn="ctr" fontAlgn="base">
              <a:spcAft>
                <a:spcPct val="0"/>
              </a:spcAft>
            </a:pPr>
            <a:r>
              <a:rPr lang="en-GB" sz="3200" kern="0">
                <a:solidFill>
                  <a:srgbClr val="FFFFFF"/>
                </a:solidFill>
                <a:latin typeface="Arial"/>
                <a:cs typeface="Arial"/>
              </a:rPr>
              <a:t>Q&amp;A</a:t>
            </a:r>
          </a:p>
        </p:txBody>
      </p:sp>
      <p:sp>
        <p:nvSpPr>
          <p:cNvPr id="5" name="Content Placeholder 4">
            <a:extLst>
              <a:ext uri="{FF2B5EF4-FFF2-40B4-BE49-F238E27FC236}">
                <a16:creationId xmlns:a16="http://schemas.microsoft.com/office/drawing/2014/main" id="{73624EDB-6438-425B-B8EE-DE6675830A09}"/>
              </a:ext>
            </a:extLst>
          </p:cNvPr>
          <p:cNvSpPr>
            <a:spLocks noGrp="1"/>
          </p:cNvSpPr>
          <p:nvPr>
            <p:ph idx="1"/>
          </p:nvPr>
        </p:nvSpPr>
        <p:spPr/>
        <p:txBody>
          <a:bodyPr>
            <a:normAutofit/>
          </a:bodyPr>
          <a:lstStyle/>
          <a:p>
            <a:pPr marL="0" indent="0">
              <a:buNone/>
            </a:pPr>
            <a:r>
              <a:rPr lang="en-GB" sz="4800"/>
              <a:t>Any questions?</a:t>
            </a:r>
          </a:p>
        </p:txBody>
      </p:sp>
    </p:spTree>
    <p:extLst>
      <p:ext uri="{BB962C8B-B14F-4D97-AF65-F5344CB8AC3E}">
        <p14:creationId xmlns:p14="http://schemas.microsoft.com/office/powerpoint/2010/main" val="1406361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943288-A87D-4BCA-8798-D97E1718CDA2}"/>
              </a:ext>
            </a:extLst>
          </p:cNvPr>
          <p:cNvSpPr>
            <a:spLocks noGrp="1"/>
          </p:cNvSpPr>
          <p:nvPr>
            <p:ph type="ctrTitle"/>
          </p:nvPr>
        </p:nvSpPr>
        <p:spPr>
          <a:xfrm>
            <a:off x="0" y="10219"/>
            <a:ext cx="12192000" cy="895922"/>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fontAlgn="base">
              <a:lnSpc>
                <a:spcPct val="100000"/>
              </a:lnSpc>
              <a:spcAft>
                <a:spcPct val="0"/>
              </a:spcAft>
            </a:pPr>
            <a:r>
              <a:rPr lang="en-GB" sz="2800" kern="0">
                <a:solidFill>
                  <a:srgbClr val="FFFFFF"/>
                </a:solidFill>
                <a:latin typeface="Arial"/>
                <a:cs typeface="Arial"/>
              </a:rPr>
              <a:t>Goods from GB/ imported to GB then moved to NI</a:t>
            </a:r>
          </a:p>
        </p:txBody>
      </p:sp>
      <p:sp>
        <p:nvSpPr>
          <p:cNvPr id="8" name="TextBox 7">
            <a:extLst>
              <a:ext uri="{FF2B5EF4-FFF2-40B4-BE49-F238E27FC236}">
                <a16:creationId xmlns:a16="http://schemas.microsoft.com/office/drawing/2014/main" id="{B7E1E56E-6980-4E1E-B9A9-BF66941969C8}"/>
              </a:ext>
            </a:extLst>
          </p:cNvPr>
          <p:cNvSpPr txBox="1"/>
          <p:nvPr/>
        </p:nvSpPr>
        <p:spPr>
          <a:xfrm>
            <a:off x="4857071" y="1372376"/>
            <a:ext cx="6861879" cy="5170646"/>
          </a:xfrm>
          <a:prstGeom prst="rect">
            <a:avLst/>
          </a:prstGeom>
          <a:noFill/>
        </p:spPr>
        <p:txBody>
          <a:bodyPr wrap="square" lIns="91440" tIns="45720" rIns="91440" bIns="45720" rtlCol="0" anchor="t">
            <a:spAutoFit/>
          </a:bodyPr>
          <a:lstStyle/>
          <a:p>
            <a:r>
              <a:rPr lang="en-GB" sz="2400" dirty="0"/>
              <a:t>You’ll need to make declarations and may need to pay tariffs when bringing goods into Northern Ireland from Great Britain or from outside the EU.</a:t>
            </a:r>
          </a:p>
          <a:p>
            <a:endParaRPr lang="en-GB" sz="2400" dirty="0"/>
          </a:p>
          <a:p>
            <a:r>
              <a:rPr lang="en-GB" sz="2400" dirty="0"/>
              <a:t>Goods from Great Britain will not pay any tariffs when they move into NI if they are </a:t>
            </a:r>
            <a:r>
              <a:rPr lang="en-GB" sz="2400" u="sng" dirty="0"/>
              <a:t>not deemed to be at risk of leaving the UK customs territory</a:t>
            </a:r>
            <a:r>
              <a:rPr lang="en-GB" sz="2400" dirty="0"/>
              <a:t>. However, goods ‘at risk’ of entering the EU’s single market will pay EU tariffs.</a:t>
            </a:r>
          </a:p>
          <a:p>
            <a:endParaRPr lang="en-GB" sz="2400" dirty="0">
              <a:cs typeface="Calibri"/>
            </a:endParaRPr>
          </a:p>
          <a:p>
            <a:r>
              <a:rPr lang="en-GB" sz="2400" dirty="0">
                <a:cs typeface="Calibri"/>
              </a:rPr>
              <a:t>If goods are not ‘at risk’ on import from the rest of the world the UK tariff is payable. </a:t>
            </a:r>
          </a:p>
          <a:p>
            <a:endParaRPr lang="en-GB" sz="2400" dirty="0">
              <a:latin typeface="Calibri" panose="020F0502020204030204"/>
              <a:ea typeface="Geneva"/>
              <a:cs typeface="Calibri" panose="020F0502020204030204"/>
            </a:endParaRPr>
          </a:p>
          <a:p>
            <a:endParaRPr lang="en-GB" b="1" dirty="0">
              <a:latin typeface="Arial"/>
              <a:ea typeface="Geneva"/>
              <a:cs typeface="Arial" panose="020B0604020202020204" pitchFamily="34" charset="0"/>
            </a:endParaRPr>
          </a:p>
        </p:txBody>
      </p:sp>
      <p:pic>
        <p:nvPicPr>
          <p:cNvPr id="2050" name="Picture 2">
            <a:extLst>
              <a:ext uri="{FF2B5EF4-FFF2-40B4-BE49-F238E27FC236}">
                <a16:creationId xmlns:a16="http://schemas.microsoft.com/office/drawing/2014/main" id="{D439D164-2D11-4778-9F3D-88EE75C8F7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6684" y="1269446"/>
            <a:ext cx="3307704" cy="502619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5" name="Arrow: Right 4">
            <a:extLst>
              <a:ext uri="{FF2B5EF4-FFF2-40B4-BE49-F238E27FC236}">
                <a16:creationId xmlns:a16="http://schemas.microsoft.com/office/drawing/2014/main" id="{09DCBD21-1556-4293-B956-DA02E5C8A829}"/>
              </a:ext>
            </a:extLst>
          </p:cNvPr>
          <p:cNvSpPr/>
          <p:nvPr/>
        </p:nvSpPr>
        <p:spPr>
          <a:xfrm rot="11389838">
            <a:off x="2022079" y="2713101"/>
            <a:ext cx="1880616" cy="839419"/>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a:cs typeface="Calibri"/>
              </a:rPr>
              <a:t>GB</a:t>
            </a:r>
            <a:endParaRPr lang="en-GB"/>
          </a:p>
        </p:txBody>
      </p:sp>
    </p:spTree>
    <p:extLst>
      <p:ext uri="{BB962C8B-B14F-4D97-AF65-F5344CB8AC3E}">
        <p14:creationId xmlns:p14="http://schemas.microsoft.com/office/powerpoint/2010/main" val="198324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943288-A87D-4BCA-8798-D97E1718CDA2}"/>
              </a:ext>
            </a:extLst>
          </p:cNvPr>
          <p:cNvSpPr>
            <a:spLocks noGrp="1"/>
          </p:cNvSpPr>
          <p:nvPr>
            <p:ph type="ctrTitle"/>
          </p:nvPr>
        </p:nvSpPr>
        <p:spPr>
          <a:xfrm>
            <a:off x="0" y="10219"/>
            <a:ext cx="12192000" cy="895922"/>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fontAlgn="base">
              <a:lnSpc>
                <a:spcPct val="100000"/>
              </a:lnSpc>
              <a:spcAft>
                <a:spcPct val="0"/>
              </a:spcAft>
            </a:pPr>
            <a:r>
              <a:rPr lang="en-GB" sz="2800" kern="0">
                <a:solidFill>
                  <a:srgbClr val="FFFFFF"/>
                </a:solidFill>
                <a:latin typeface="Arial"/>
                <a:cs typeface="Arial"/>
              </a:rPr>
              <a:t>Goods always ‘at risk’ and goods automatically not ‘at risk’</a:t>
            </a:r>
          </a:p>
        </p:txBody>
      </p:sp>
      <p:sp>
        <p:nvSpPr>
          <p:cNvPr id="7" name="Content Placeholder 2">
            <a:extLst>
              <a:ext uri="{FF2B5EF4-FFF2-40B4-BE49-F238E27FC236}">
                <a16:creationId xmlns:a16="http://schemas.microsoft.com/office/drawing/2014/main" id="{418AF969-1D1B-463B-95C5-829AF50D263F}"/>
              </a:ext>
            </a:extLst>
          </p:cNvPr>
          <p:cNvSpPr txBox="1">
            <a:spLocks/>
          </p:cNvSpPr>
          <p:nvPr/>
        </p:nvSpPr>
        <p:spPr>
          <a:xfrm>
            <a:off x="468173" y="1499616"/>
            <a:ext cx="11038638" cy="4331043"/>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GB" sz="2000" u="sng" dirty="0"/>
              <a:t>Goods </a:t>
            </a:r>
            <a:r>
              <a:rPr lang="en-GB" sz="2000" b="1" u="sng" dirty="0"/>
              <a:t>always 'at risk' so tariffs are chargeable</a:t>
            </a:r>
            <a:r>
              <a:rPr lang="en-GB" sz="2000" u="sng" dirty="0"/>
              <a:t>:</a:t>
            </a:r>
            <a:r>
              <a:rPr lang="en-US" sz="2000" u="sng" dirty="0"/>
              <a:t>​</a:t>
            </a:r>
            <a:endParaRPr lang="en-GB" sz="2000" u="sng" dirty="0">
              <a:cs typeface="Calibri" panose="020F0502020204030204"/>
            </a:endParaRPr>
          </a:p>
          <a:p>
            <a:pPr marL="171450" indent="-171450" algn="l">
              <a:lnSpc>
                <a:spcPct val="100000"/>
              </a:lnSpc>
              <a:spcBef>
                <a:spcPts val="0"/>
              </a:spcBef>
              <a:buFont typeface="Arial" panose="020B0604020202020204" pitchFamily="34" charset="0"/>
              <a:buChar char="•"/>
            </a:pPr>
            <a:r>
              <a:rPr lang="en-GB" sz="2000" dirty="0"/>
              <a:t>Goods subject to commercial processing in NI and the additional processing criteria is not met</a:t>
            </a:r>
            <a:r>
              <a:rPr lang="en-US" sz="2000" dirty="0"/>
              <a:t>​</a:t>
            </a:r>
            <a:endParaRPr lang="en-GB" sz="2000" dirty="0"/>
          </a:p>
          <a:p>
            <a:pPr marL="171450" indent="-171450" algn="l">
              <a:lnSpc>
                <a:spcPct val="100000"/>
              </a:lnSpc>
              <a:spcBef>
                <a:spcPts val="0"/>
              </a:spcBef>
              <a:buFont typeface="Arial" panose="020B0604020202020204" pitchFamily="34" charset="0"/>
              <a:buChar char="•"/>
            </a:pPr>
            <a:r>
              <a:rPr lang="en-GB" sz="2000" dirty="0"/>
              <a:t>Goods from outside the UK/EU where the EU duty is more than 3 % points greater than the UK duty </a:t>
            </a:r>
            <a:r>
              <a:rPr lang="en-US" sz="2000" dirty="0"/>
              <a:t>​</a:t>
            </a:r>
            <a:endParaRPr lang="en-GB" sz="2000" dirty="0"/>
          </a:p>
          <a:p>
            <a:pPr algn="l">
              <a:lnSpc>
                <a:spcPct val="100000"/>
              </a:lnSpc>
              <a:spcBef>
                <a:spcPts val="0"/>
              </a:spcBef>
            </a:pPr>
            <a:endParaRPr lang="en-GB" sz="2000"/>
          </a:p>
          <a:p>
            <a:pPr algn="l">
              <a:lnSpc>
                <a:spcPct val="100000"/>
              </a:lnSpc>
              <a:spcBef>
                <a:spcPts val="0"/>
              </a:spcBef>
            </a:pPr>
            <a:r>
              <a:rPr lang="en-GB" sz="2000" u="sng" dirty="0"/>
              <a:t>Goods </a:t>
            </a:r>
            <a:r>
              <a:rPr lang="en-GB" sz="2000" b="1" u="sng" dirty="0"/>
              <a:t>where no tariffs are chargeable</a:t>
            </a:r>
            <a:r>
              <a:rPr lang="en-GB" sz="2000" b="1" dirty="0"/>
              <a:t>​</a:t>
            </a:r>
            <a:endParaRPr lang="en-GB" sz="2000" b="1" dirty="0">
              <a:cs typeface="Calibri"/>
            </a:endParaRPr>
          </a:p>
          <a:p>
            <a:pPr marL="171450" indent="-171450" algn="l">
              <a:lnSpc>
                <a:spcPct val="100000"/>
              </a:lnSpc>
              <a:spcBef>
                <a:spcPts val="0"/>
              </a:spcBef>
              <a:buFont typeface="Arial" panose="020B0604020202020204" pitchFamily="34" charset="0"/>
              <a:buChar char="•"/>
            </a:pPr>
            <a:r>
              <a:rPr lang="en-GB" sz="2000" dirty="0"/>
              <a:t>Goods where the UK duty is equal to or higher than the EU duty</a:t>
            </a:r>
            <a:r>
              <a:rPr lang="en-US" sz="2000" dirty="0"/>
              <a:t>​. </a:t>
            </a:r>
            <a:r>
              <a:rPr lang="en-GB" sz="2000" u="sng" dirty="0"/>
              <a:t>For GB-NI movements there is no UK duty so this means goods where the EU tariff is zero </a:t>
            </a:r>
            <a:r>
              <a:rPr lang="en-US" sz="2000" dirty="0"/>
              <a:t>​</a:t>
            </a:r>
            <a:endParaRPr lang="en-GB" sz="2000" dirty="0"/>
          </a:p>
          <a:p>
            <a:pPr marL="171450" indent="-171450" algn="l">
              <a:lnSpc>
                <a:spcPct val="100000"/>
              </a:lnSpc>
              <a:spcBef>
                <a:spcPts val="0"/>
              </a:spcBef>
              <a:buFont typeface="Arial" panose="020B0604020202020204" pitchFamily="34" charset="0"/>
              <a:buChar char="•"/>
            </a:pPr>
            <a:r>
              <a:rPr lang="en-GB" sz="2000" dirty="0"/>
              <a:t>A business </a:t>
            </a:r>
            <a:r>
              <a:rPr lang="en-GB" sz="2000" u="sng" dirty="0"/>
              <a:t>may use the UK-EU TCA to claim a preferential rate of duty on entry to NI where origin requirements are met</a:t>
            </a:r>
            <a:r>
              <a:rPr lang="en-US" sz="2000" dirty="0"/>
              <a:t>​</a:t>
            </a:r>
            <a:endParaRPr lang="en-GB" sz="2000" dirty="0"/>
          </a:p>
          <a:p>
            <a:pPr marL="171450" indent="-171450" algn="l">
              <a:lnSpc>
                <a:spcPct val="100000"/>
              </a:lnSpc>
              <a:spcBef>
                <a:spcPts val="0"/>
              </a:spcBef>
              <a:buFont typeface="Arial" panose="020B0604020202020204" pitchFamily="34" charset="0"/>
              <a:buChar char="•"/>
            </a:pPr>
            <a:r>
              <a:rPr lang="en-GB" sz="2000" dirty="0"/>
              <a:t>This would mean the goods are automatically not at risk.</a:t>
            </a:r>
            <a:r>
              <a:rPr lang="en-US" sz="2000" dirty="0"/>
              <a:t>​</a:t>
            </a:r>
            <a:endParaRPr lang="en-GB" sz="2000" dirty="0"/>
          </a:p>
          <a:p>
            <a:pPr marL="171450" indent="-171450" algn="l">
              <a:lnSpc>
                <a:spcPct val="100000"/>
              </a:lnSpc>
              <a:spcBef>
                <a:spcPts val="0"/>
              </a:spcBef>
              <a:buFont typeface="Arial" panose="020B0604020202020204" pitchFamily="34" charset="0"/>
              <a:buChar char="•"/>
            </a:pPr>
            <a:r>
              <a:rPr lang="en-GB" sz="2000" dirty="0"/>
              <a:t>A business does not require a UK Trader Scheme authorisation to declare these goods not at risk </a:t>
            </a:r>
            <a:endParaRPr lang="en-GB" sz="2000" dirty="0">
              <a:cs typeface="Calibri"/>
            </a:endParaRPr>
          </a:p>
          <a:p>
            <a:pPr algn="l">
              <a:lnSpc>
                <a:spcPct val="100000"/>
              </a:lnSpc>
              <a:spcBef>
                <a:spcPts val="0"/>
              </a:spcBef>
            </a:pPr>
            <a:endParaRPr lang="en-GB" sz="2000"/>
          </a:p>
          <a:p>
            <a:pPr algn="l">
              <a:lnSpc>
                <a:spcPct val="100000"/>
              </a:lnSpc>
              <a:spcBef>
                <a:spcPts val="0"/>
              </a:spcBef>
            </a:pPr>
            <a:endParaRPr lang="en-GB" sz="2000"/>
          </a:p>
        </p:txBody>
      </p:sp>
    </p:spTree>
    <p:extLst>
      <p:ext uri="{BB962C8B-B14F-4D97-AF65-F5344CB8AC3E}">
        <p14:creationId xmlns:p14="http://schemas.microsoft.com/office/powerpoint/2010/main" val="3450871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943288-A87D-4BCA-8798-D97E1718CDA2}"/>
              </a:ext>
            </a:extLst>
          </p:cNvPr>
          <p:cNvSpPr>
            <a:spLocks noGrp="1"/>
          </p:cNvSpPr>
          <p:nvPr>
            <p:ph type="ctrTitle"/>
          </p:nvPr>
        </p:nvSpPr>
        <p:spPr>
          <a:xfrm>
            <a:off x="0" y="10219"/>
            <a:ext cx="12192000" cy="895922"/>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fontAlgn="base">
              <a:lnSpc>
                <a:spcPct val="100000"/>
              </a:lnSpc>
              <a:spcAft>
                <a:spcPct val="0"/>
              </a:spcAft>
            </a:pPr>
            <a:r>
              <a:rPr lang="en-GB" sz="2800" kern="0">
                <a:solidFill>
                  <a:srgbClr val="FFFFFF"/>
                </a:solidFill>
                <a:latin typeface="Arial"/>
                <a:cs typeface="Arial"/>
              </a:rPr>
              <a:t>Goods brought into NI which </a:t>
            </a:r>
            <a:r>
              <a:rPr lang="en-GB" sz="2800" u="sng" kern="0">
                <a:solidFill>
                  <a:srgbClr val="FFFFFF"/>
                </a:solidFill>
                <a:latin typeface="Arial"/>
                <a:cs typeface="Arial"/>
              </a:rPr>
              <a:t>can be </a:t>
            </a:r>
            <a:r>
              <a:rPr lang="en-GB" sz="2800" kern="0">
                <a:solidFill>
                  <a:srgbClr val="FFFFFF"/>
                </a:solidFill>
                <a:latin typeface="Arial"/>
                <a:cs typeface="Arial"/>
              </a:rPr>
              <a:t>declared not at risk </a:t>
            </a:r>
          </a:p>
        </p:txBody>
      </p:sp>
      <p:sp>
        <p:nvSpPr>
          <p:cNvPr id="8" name="TextBox 7">
            <a:extLst>
              <a:ext uri="{FF2B5EF4-FFF2-40B4-BE49-F238E27FC236}">
                <a16:creationId xmlns:a16="http://schemas.microsoft.com/office/drawing/2014/main" id="{B7E1E56E-6980-4E1E-B9A9-BF66941969C8}"/>
              </a:ext>
            </a:extLst>
          </p:cNvPr>
          <p:cNvSpPr txBox="1"/>
          <p:nvPr/>
        </p:nvSpPr>
        <p:spPr>
          <a:xfrm>
            <a:off x="298704" y="1034656"/>
            <a:ext cx="11856720" cy="523220"/>
          </a:xfrm>
          <a:prstGeom prst="rect">
            <a:avLst/>
          </a:prstGeom>
          <a:noFill/>
        </p:spPr>
        <p:txBody>
          <a:bodyPr wrap="square" lIns="91440" tIns="45720" rIns="91440" bIns="45720" rtlCol="0" anchor="t">
            <a:spAutoFit/>
          </a:bodyPr>
          <a:lstStyle/>
          <a:p>
            <a:endParaRPr lang="en-GB" sz="1600"/>
          </a:p>
          <a:p>
            <a:endParaRPr lang="en-GB" sz="1200" b="1">
              <a:latin typeface="Arial"/>
              <a:ea typeface="Geneva"/>
              <a:cs typeface="Arial" panose="020B0604020202020204" pitchFamily="34" charset="0"/>
            </a:endParaRPr>
          </a:p>
        </p:txBody>
      </p:sp>
      <p:sp>
        <p:nvSpPr>
          <p:cNvPr id="7" name="Content Placeholder 2">
            <a:extLst>
              <a:ext uri="{FF2B5EF4-FFF2-40B4-BE49-F238E27FC236}">
                <a16:creationId xmlns:a16="http://schemas.microsoft.com/office/drawing/2014/main" id="{418AF969-1D1B-463B-95C5-829AF50D263F}"/>
              </a:ext>
            </a:extLst>
          </p:cNvPr>
          <p:cNvSpPr txBox="1">
            <a:spLocks/>
          </p:cNvSpPr>
          <p:nvPr/>
        </p:nvSpPr>
        <p:spPr>
          <a:xfrm>
            <a:off x="202387" y="1181100"/>
            <a:ext cx="11989613" cy="4006945"/>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endParaRPr lang="en-GB" sz="2000" dirty="0"/>
          </a:p>
          <a:p>
            <a:pPr algn="l">
              <a:lnSpc>
                <a:spcPct val="100000"/>
              </a:lnSpc>
              <a:spcBef>
                <a:spcPts val="0"/>
              </a:spcBef>
            </a:pPr>
            <a:r>
              <a:rPr lang="en-US" sz="2000" dirty="0"/>
              <a:t>If the EU tariff is higher than the UK tariff, goods brought into Northern Ireland directly from countries outside of the EU and the UK </a:t>
            </a:r>
            <a:r>
              <a:rPr lang="en-US" sz="2000" u="sng" dirty="0"/>
              <a:t>can still be declared not ‘at risk’ where all of the following are true</a:t>
            </a:r>
            <a:r>
              <a:rPr lang="en-US" sz="2000" dirty="0"/>
              <a:t>:</a:t>
            </a:r>
          </a:p>
          <a:p>
            <a:pPr algn="l">
              <a:lnSpc>
                <a:spcPct val="100000"/>
              </a:lnSpc>
              <a:spcBef>
                <a:spcPts val="0"/>
              </a:spcBef>
            </a:pPr>
            <a:endParaRPr lang="en-GB" sz="2000" dirty="0"/>
          </a:p>
          <a:p>
            <a:pPr marL="171450" indent="-171450" algn="l">
              <a:lnSpc>
                <a:spcPct val="100000"/>
              </a:lnSpc>
              <a:spcBef>
                <a:spcPts val="0"/>
              </a:spcBef>
              <a:spcAft>
                <a:spcPts val="600"/>
              </a:spcAft>
              <a:buFont typeface="Arial" panose="020B0604020202020204" pitchFamily="34" charset="0"/>
              <a:buChar char="•"/>
            </a:pPr>
            <a:r>
              <a:rPr lang="en-GB" sz="2000" dirty="0"/>
              <a:t>the difference between the applicable EU tariff and the applicable UK tariff is less than 3 percentage points</a:t>
            </a:r>
          </a:p>
          <a:p>
            <a:pPr marL="171450" indent="-171450" algn="l">
              <a:lnSpc>
                <a:spcPct val="100000"/>
              </a:lnSpc>
              <a:spcBef>
                <a:spcPts val="0"/>
              </a:spcBef>
              <a:spcAft>
                <a:spcPts val="600"/>
              </a:spcAft>
              <a:buFont typeface="Arial" panose="020B0604020202020204" pitchFamily="34" charset="0"/>
              <a:buChar char="•"/>
            </a:pPr>
            <a:r>
              <a:rPr lang="en-GB" sz="2000" dirty="0"/>
              <a:t>the goods are for sale to, or final use by, end consumers located in Northern Ireland</a:t>
            </a:r>
          </a:p>
          <a:p>
            <a:pPr marL="171450" indent="-171450" algn="l">
              <a:lnSpc>
                <a:spcPct val="100000"/>
              </a:lnSpc>
              <a:spcBef>
                <a:spcPts val="0"/>
              </a:spcBef>
              <a:spcAft>
                <a:spcPts val="600"/>
              </a:spcAft>
              <a:buFont typeface="Arial" panose="020B0604020202020204" pitchFamily="34" charset="0"/>
              <a:buChar char="•"/>
            </a:pPr>
            <a:r>
              <a:rPr lang="en-GB" sz="2000" dirty="0"/>
              <a:t>you are authorised under the </a:t>
            </a:r>
            <a:r>
              <a:rPr lang="en-GB" sz="2000" b="1" u="sng" dirty="0"/>
              <a:t>UK Trader Scheme </a:t>
            </a:r>
            <a:r>
              <a:rPr lang="en-GB" sz="2000" dirty="0"/>
              <a:t>and hold sufficient evidence to declare your goods not ‘at risk’</a:t>
            </a:r>
          </a:p>
          <a:p>
            <a:pPr marL="171450" indent="-171450" algn="l">
              <a:lnSpc>
                <a:spcPct val="100000"/>
              </a:lnSpc>
              <a:spcBef>
                <a:spcPts val="0"/>
              </a:spcBef>
              <a:spcAft>
                <a:spcPts val="600"/>
              </a:spcAft>
              <a:buFont typeface="Arial" panose="020B0604020202020204" pitchFamily="34" charset="0"/>
              <a:buChar char="•"/>
            </a:pPr>
            <a:r>
              <a:rPr lang="en-GB" sz="2000" dirty="0"/>
              <a:t>the goods are for sale to, or final use by, end consumers located in Northern Ireland and are brought into Northern Ireland by a trader authorised under the UK Trader Scheme</a:t>
            </a:r>
          </a:p>
          <a:p>
            <a:pPr algn="l">
              <a:lnSpc>
                <a:spcPct val="100000"/>
              </a:lnSpc>
              <a:spcBef>
                <a:spcPts val="0"/>
              </a:spcBef>
              <a:spcAft>
                <a:spcPts val="600"/>
              </a:spcAft>
            </a:pPr>
            <a:r>
              <a:rPr lang="en-US" sz="2000" u="sng" dirty="0">
                <a:hlinkClick r:id="rId2"/>
              </a:rPr>
              <a:t>https://www.gov.uk/guidance/check-if-you-can-declare-goods-you-bring-into-northern-ireland-not-at-risk-of-moving-to-the-eu</a:t>
            </a:r>
            <a:endParaRPr lang="en-GB" sz="2000" dirty="0"/>
          </a:p>
          <a:p>
            <a:pPr algn="l">
              <a:lnSpc>
                <a:spcPct val="100000"/>
              </a:lnSpc>
              <a:spcBef>
                <a:spcPts val="0"/>
              </a:spcBef>
            </a:pPr>
            <a:endParaRPr lang="en-GB" sz="2000" dirty="0"/>
          </a:p>
        </p:txBody>
      </p:sp>
    </p:spTree>
    <p:extLst>
      <p:ext uri="{BB962C8B-B14F-4D97-AF65-F5344CB8AC3E}">
        <p14:creationId xmlns:p14="http://schemas.microsoft.com/office/powerpoint/2010/main" val="198429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7184FA3-8F75-41C4-BD5A-AF6739A87244}"/>
              </a:ext>
            </a:extLst>
          </p:cNvPr>
          <p:cNvSpPr>
            <a:spLocks noGrp="1"/>
          </p:cNvSpPr>
          <p:nvPr>
            <p:ph type="sldNum" sz="quarter" idx="10"/>
          </p:nvPr>
        </p:nvSpPr>
        <p:spPr/>
        <p:txBody>
          <a:bodyPr/>
          <a:lstStyle/>
          <a:p>
            <a:pPr>
              <a:defRPr/>
            </a:pPr>
            <a:fld id="{33932FC1-F83D-4223-BCC6-34681F250449}" type="slidenum">
              <a:rPr lang="en-US" smtClean="0"/>
              <a:pPr>
                <a:defRPr/>
              </a:pPr>
              <a:t>5</a:t>
            </a:fld>
            <a:endParaRPr lang="en-US"/>
          </a:p>
        </p:txBody>
      </p:sp>
      <p:sp>
        <p:nvSpPr>
          <p:cNvPr id="6" name="Rectangle 5">
            <a:extLst>
              <a:ext uri="{FF2B5EF4-FFF2-40B4-BE49-F238E27FC236}">
                <a16:creationId xmlns:a16="http://schemas.microsoft.com/office/drawing/2014/main" id="{01351E52-400F-4A5F-AA8B-4DCB358E1803}"/>
              </a:ext>
            </a:extLst>
          </p:cNvPr>
          <p:cNvSpPr/>
          <p:nvPr/>
        </p:nvSpPr>
        <p:spPr bwMode="auto">
          <a:xfrm>
            <a:off x="0" y="-1"/>
            <a:ext cx="12192000" cy="811987"/>
          </a:xfrm>
          <a:prstGeom prst="rect">
            <a:avLst/>
          </a:prstGeom>
          <a:solidFill>
            <a:srgbClr val="008D8E"/>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normAutofit/>
          </a:bodyPr>
          <a:lstStyle/>
          <a:p>
            <a:pPr algn="ctr" fontAlgn="base">
              <a:spcBef>
                <a:spcPct val="0"/>
              </a:spcBef>
              <a:spcAft>
                <a:spcPct val="0"/>
              </a:spcAft>
            </a:pPr>
            <a:r>
              <a:rPr lang="en-GB" sz="2800" kern="0">
                <a:solidFill>
                  <a:srgbClr val="FFFFFF"/>
                </a:solidFill>
                <a:latin typeface="Arial"/>
                <a:ea typeface="+mj-ea"/>
                <a:cs typeface="Arial"/>
              </a:rPr>
              <a:t>Options for moving goods from GB-NI   </a:t>
            </a:r>
          </a:p>
        </p:txBody>
      </p:sp>
      <p:sp>
        <p:nvSpPr>
          <p:cNvPr id="2" name="Content Placeholder 1">
            <a:extLst>
              <a:ext uri="{FF2B5EF4-FFF2-40B4-BE49-F238E27FC236}">
                <a16:creationId xmlns:a16="http://schemas.microsoft.com/office/drawing/2014/main" id="{11390E07-917E-4531-873A-8935E2943842}"/>
              </a:ext>
            </a:extLst>
          </p:cNvPr>
          <p:cNvSpPr>
            <a:spLocks noGrp="1"/>
          </p:cNvSpPr>
          <p:nvPr>
            <p:ph idx="1"/>
          </p:nvPr>
        </p:nvSpPr>
        <p:spPr>
          <a:xfrm>
            <a:off x="421232" y="1013639"/>
            <a:ext cx="11195305" cy="4351338"/>
          </a:xfrm>
        </p:spPr>
        <p:txBody>
          <a:bodyPr>
            <a:normAutofit/>
          </a:bodyPr>
          <a:lstStyle/>
          <a:p>
            <a:pPr marL="0" indent="0">
              <a:buNone/>
            </a:pPr>
            <a:r>
              <a:rPr lang="en-GB"/>
              <a:t>There are a number of options available to consider when moving goods into Northern Ireland from Great Britain. </a:t>
            </a:r>
          </a:p>
          <a:p>
            <a:pPr marL="0" indent="0">
              <a:buNone/>
            </a:pPr>
            <a:r>
              <a:rPr lang="en-GB"/>
              <a:t>When bringing goods into Northern Ireland from Great Britain, you’ll pay no duty if you’re:</a:t>
            </a:r>
          </a:p>
          <a:p>
            <a:pPr marL="285750" indent="-285750"/>
            <a:r>
              <a:rPr lang="en-GB"/>
              <a:t>able to </a:t>
            </a:r>
            <a:r>
              <a:rPr lang="en-GB">
                <a:hlinkClick r:id="rId2"/>
              </a:rPr>
              <a:t>claim a preferential rate of duty</a:t>
            </a:r>
            <a:r>
              <a:rPr lang="en-GB"/>
              <a:t> under the Trade and Cooperation Agreement between the UK and EU</a:t>
            </a:r>
          </a:p>
          <a:p>
            <a:pPr marL="285750" indent="-285750"/>
            <a:r>
              <a:rPr lang="en-GB"/>
              <a:t>authorised under the UK Trader Scheme and </a:t>
            </a:r>
            <a:r>
              <a:rPr lang="en-GB">
                <a:hlinkClick r:id="rId3"/>
              </a:rPr>
              <a:t>declare that your goods are not ‘at risk’ of onward movement to the EU</a:t>
            </a:r>
            <a:endParaRPr lang="en-GB"/>
          </a:p>
          <a:p>
            <a:pPr marL="285750" indent="-285750"/>
            <a:r>
              <a:rPr lang="en-GB"/>
              <a:t>eligible to </a:t>
            </a:r>
            <a:r>
              <a:rPr lang="en-GB">
                <a:hlinkClick r:id="rId4"/>
              </a:rPr>
              <a:t>claim a waiver</a:t>
            </a:r>
            <a:r>
              <a:rPr lang="en-GB"/>
              <a:t> on the duty up to specified limits</a:t>
            </a:r>
          </a:p>
          <a:p>
            <a:endParaRPr lang="en-GB"/>
          </a:p>
          <a:p>
            <a:endParaRPr lang="en-GB"/>
          </a:p>
        </p:txBody>
      </p:sp>
    </p:spTree>
    <p:extLst>
      <p:ext uri="{BB962C8B-B14F-4D97-AF65-F5344CB8AC3E}">
        <p14:creationId xmlns:p14="http://schemas.microsoft.com/office/powerpoint/2010/main" val="3248845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1EDBFD-664A-4CC0-BAF8-65D2CDE3EB18}"/>
              </a:ext>
            </a:extLst>
          </p:cNvPr>
          <p:cNvSpPr>
            <a:spLocks noGrp="1"/>
          </p:cNvSpPr>
          <p:nvPr>
            <p:ph idx="1"/>
          </p:nvPr>
        </p:nvSpPr>
        <p:spPr>
          <a:xfrm>
            <a:off x="217871" y="721130"/>
            <a:ext cx="11662241" cy="879826"/>
          </a:xfrm>
        </p:spPr>
        <p:txBody>
          <a:bodyPr vert="horz" lIns="91440" tIns="45720" rIns="91440" bIns="45720" rtlCol="0" anchor="t">
            <a:noAutofit/>
          </a:bodyPr>
          <a:lstStyle/>
          <a:p>
            <a:pPr marL="0" indent="0">
              <a:buNone/>
            </a:pPr>
            <a:r>
              <a:rPr lang="en-GB" sz="2000"/>
              <a:t>Where the applicable EU tariff is above zero, goods brought into Northern Ireland from Great Britain can still be declared not ‘at risk’ </a:t>
            </a:r>
            <a:r>
              <a:rPr lang="en-GB" sz="2000" b="1"/>
              <a:t>if you are authorised under the UK trader scheme </a:t>
            </a:r>
            <a:r>
              <a:rPr lang="en-GB" sz="2000"/>
              <a:t>when </a:t>
            </a:r>
            <a:r>
              <a:rPr lang="en-GB" sz="2000" b="1" u="sng"/>
              <a:t>they meet ‘final use’ criteria</a:t>
            </a:r>
            <a:r>
              <a:rPr lang="en-GB" sz="2000"/>
              <a:t>, meaning they are for sale to, or final use by, end consumers located in the UK (please note the UKTS can also be used to declare goods for a business’ own use). </a:t>
            </a:r>
          </a:p>
          <a:p>
            <a:pPr marL="0" indent="0">
              <a:lnSpc>
                <a:spcPct val="100000"/>
              </a:lnSpc>
              <a:buNone/>
            </a:pPr>
            <a:endParaRPr lang="en-GB" sz="2000" u="sng"/>
          </a:p>
        </p:txBody>
      </p:sp>
      <p:sp>
        <p:nvSpPr>
          <p:cNvPr id="9" name="Rectangle 8">
            <a:extLst>
              <a:ext uri="{FF2B5EF4-FFF2-40B4-BE49-F238E27FC236}">
                <a16:creationId xmlns:a16="http://schemas.microsoft.com/office/drawing/2014/main" id="{F93CDE59-9F22-40AE-99A0-9BABC2261B9E}"/>
              </a:ext>
            </a:extLst>
          </p:cNvPr>
          <p:cNvSpPr/>
          <p:nvPr/>
        </p:nvSpPr>
        <p:spPr bwMode="auto">
          <a:xfrm>
            <a:off x="0" y="0"/>
            <a:ext cx="12192000" cy="620242"/>
          </a:xfrm>
          <a:prstGeom prst="rect">
            <a:avLst/>
          </a:prstGeom>
          <a:solidFill>
            <a:srgbClr val="008D8E"/>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noAutofit/>
          </a:bodyPr>
          <a:lstStyle/>
          <a:p>
            <a:pPr algn="ctr" fontAlgn="base">
              <a:spcBef>
                <a:spcPct val="0"/>
              </a:spcBef>
              <a:spcAft>
                <a:spcPct val="0"/>
              </a:spcAft>
            </a:pPr>
            <a:r>
              <a:rPr lang="en-GB" sz="2800" kern="0">
                <a:solidFill>
                  <a:srgbClr val="FFFFFF"/>
                </a:solidFill>
                <a:latin typeface="Arial"/>
                <a:ea typeface="+mj-ea"/>
                <a:cs typeface="Arial"/>
              </a:rPr>
              <a:t>UK Trader Scheme </a:t>
            </a:r>
          </a:p>
        </p:txBody>
      </p:sp>
      <p:sp>
        <p:nvSpPr>
          <p:cNvPr id="2" name="TextBox 1">
            <a:extLst>
              <a:ext uri="{FF2B5EF4-FFF2-40B4-BE49-F238E27FC236}">
                <a16:creationId xmlns:a16="http://schemas.microsoft.com/office/drawing/2014/main" id="{582528F5-6626-448E-8923-75E99BDDAD12}"/>
              </a:ext>
            </a:extLst>
          </p:cNvPr>
          <p:cNvSpPr txBox="1"/>
          <p:nvPr/>
        </p:nvSpPr>
        <p:spPr>
          <a:xfrm>
            <a:off x="288755" y="2105415"/>
            <a:ext cx="11297376" cy="3634072"/>
          </a:xfrm>
          <a:prstGeom prst="rect">
            <a:avLst/>
          </a:prstGeom>
          <a:noFill/>
          <a:ln w="19050">
            <a:solidFill>
              <a:schemeClr val="tx1"/>
            </a:solidFill>
          </a:ln>
        </p:spPr>
        <p:txBody>
          <a:bodyPr wrap="square" lIns="91440" tIns="45720" rIns="91440" bIns="45720" rtlCol="0" anchor="t">
            <a:spAutoFit/>
          </a:bodyPr>
          <a:lstStyle/>
          <a:p>
            <a:pPr>
              <a:lnSpc>
                <a:spcPct val="105000"/>
              </a:lnSpc>
            </a:pPr>
            <a:r>
              <a:rPr lang="en-GB" sz="2000"/>
              <a:t>The UKTS is open to businesses in all sectors and of all sizes who are:</a:t>
            </a:r>
            <a:endParaRPr lang="en-GB" sz="2000">
              <a:ea typeface="Geneva"/>
            </a:endParaRPr>
          </a:p>
          <a:p>
            <a:pPr marL="285750" indent="-285750">
              <a:lnSpc>
                <a:spcPct val="105000"/>
              </a:lnSpc>
              <a:buFont typeface="Arial" panose="020B0604020202020204" pitchFamily="34" charset="0"/>
              <a:buChar char="•"/>
            </a:pPr>
            <a:r>
              <a:rPr lang="en-GB" sz="2000">
                <a:ea typeface="Geneva"/>
              </a:rPr>
              <a:t>Established in NI, or</a:t>
            </a:r>
            <a:endParaRPr lang="en-GB" sz="2000">
              <a:ea typeface="Geneva"/>
              <a:cs typeface="Calibri"/>
            </a:endParaRPr>
          </a:p>
          <a:p>
            <a:pPr marL="285750" indent="-285750">
              <a:lnSpc>
                <a:spcPct val="105000"/>
              </a:lnSpc>
              <a:buFont typeface="Arial" panose="020B0604020202020204" pitchFamily="34" charset="0"/>
              <a:buChar char="•"/>
            </a:pPr>
            <a:r>
              <a:rPr lang="en-GB" sz="2000">
                <a:ea typeface="Geneva"/>
              </a:rPr>
              <a:t>Established elsewhere </a:t>
            </a:r>
            <a:endParaRPr lang="en-GB" sz="2000">
              <a:ea typeface="Geneva"/>
              <a:cs typeface="Calibri"/>
            </a:endParaRPr>
          </a:p>
          <a:p>
            <a:pPr marL="742950" lvl="1" indent="-285750">
              <a:lnSpc>
                <a:spcPct val="105000"/>
              </a:lnSpc>
              <a:buFont typeface="Arial" panose="020B0604020202020204" pitchFamily="34" charset="0"/>
              <a:buChar char="•"/>
            </a:pPr>
            <a:r>
              <a:rPr lang="en-GB" sz="2000">
                <a:ea typeface="Geneva"/>
              </a:rPr>
              <a:t>and have customs operations carried out in the UK </a:t>
            </a:r>
            <a:endParaRPr lang="en-GB" sz="2000">
              <a:cs typeface="Calibri" panose="020F0502020204030204"/>
            </a:endParaRPr>
          </a:p>
          <a:p>
            <a:pPr marL="742950" lvl="1" indent="-285750">
              <a:lnSpc>
                <a:spcPct val="105000"/>
              </a:lnSpc>
              <a:buFont typeface="Arial" panose="020B0604020202020204" pitchFamily="34" charset="0"/>
              <a:buChar char="•"/>
            </a:pPr>
            <a:r>
              <a:rPr lang="en-GB" sz="2000">
                <a:ea typeface="Geneva"/>
              </a:rPr>
              <a:t>and have indirect representation in NI </a:t>
            </a:r>
            <a:endParaRPr lang="en-GB" sz="2000"/>
          </a:p>
          <a:p>
            <a:pPr marL="742950" lvl="1" indent="-285750">
              <a:lnSpc>
                <a:spcPct val="105000"/>
              </a:lnSpc>
              <a:buFont typeface="Arial" panose="020B0604020202020204" pitchFamily="34" charset="0"/>
              <a:buChar char="•"/>
            </a:pPr>
            <a:r>
              <a:rPr lang="en-GB" sz="2000">
                <a:ea typeface="Geneva"/>
              </a:rPr>
              <a:t>and have a fixed place of business in NI where records are available and where goods are sold to, or provided for final use by end-consumers, and</a:t>
            </a:r>
            <a:endParaRPr lang="en-GB" sz="2000">
              <a:ea typeface="Geneva"/>
              <a:cs typeface="Calibri"/>
            </a:endParaRPr>
          </a:p>
          <a:p>
            <a:pPr marL="285750" indent="-285750">
              <a:lnSpc>
                <a:spcPct val="105000"/>
              </a:lnSpc>
              <a:buFont typeface="Arial" panose="020B0604020202020204" pitchFamily="34" charset="0"/>
              <a:buChar char="•"/>
            </a:pPr>
            <a:r>
              <a:rPr lang="en-GB" sz="2000">
                <a:ea typeface="Geneva"/>
              </a:rPr>
              <a:t>Have no history of serious customs or tax infringements or other similar criminal offences of an economic nature, and </a:t>
            </a:r>
            <a:endParaRPr lang="en-GB" sz="2000"/>
          </a:p>
          <a:p>
            <a:pPr marL="285750" indent="-285750">
              <a:lnSpc>
                <a:spcPct val="105000"/>
              </a:lnSpc>
              <a:buFont typeface="Arial" panose="020B0604020202020204" pitchFamily="34" charset="0"/>
              <a:buChar char="•"/>
            </a:pPr>
            <a:r>
              <a:rPr lang="en-GB" sz="2000">
                <a:ea typeface="Geneva"/>
              </a:rPr>
              <a:t>Have sufficient controls of operations and record keeping to ensure can provide evidence to support not at risk declarations.</a:t>
            </a:r>
            <a:endParaRPr lang="en-GB" sz="2000">
              <a:ea typeface="Geneva"/>
              <a:cs typeface="Calibri"/>
            </a:endParaRPr>
          </a:p>
        </p:txBody>
      </p:sp>
      <p:sp>
        <p:nvSpPr>
          <p:cNvPr id="5" name="Rectangle 4">
            <a:extLst>
              <a:ext uri="{FF2B5EF4-FFF2-40B4-BE49-F238E27FC236}">
                <a16:creationId xmlns:a16="http://schemas.microsoft.com/office/drawing/2014/main" id="{5C2F6B62-718F-45F1-ABFA-53265E103A60}"/>
              </a:ext>
            </a:extLst>
          </p:cNvPr>
          <p:cNvSpPr/>
          <p:nvPr/>
        </p:nvSpPr>
        <p:spPr>
          <a:xfrm>
            <a:off x="387343" y="5835720"/>
            <a:ext cx="10543909" cy="707886"/>
          </a:xfrm>
          <a:prstGeom prst="rect">
            <a:avLst/>
          </a:prstGeom>
        </p:spPr>
        <p:txBody>
          <a:bodyPr wrap="square" lIns="91440" tIns="45720" rIns="91440" bIns="45720" anchor="t">
            <a:spAutoFit/>
          </a:bodyPr>
          <a:lstStyle/>
          <a:p>
            <a:r>
              <a:rPr lang="en-GB" sz="2000">
                <a:solidFill>
                  <a:srgbClr val="0B0C0C"/>
                </a:solidFill>
                <a:latin typeface="Calibri"/>
                <a:cs typeface="Calibri"/>
              </a:rPr>
              <a:t>If the goods you bring into Northern Ireland will be subject to processing, you must also meet </a:t>
            </a:r>
            <a:r>
              <a:rPr lang="en-GB" sz="2000">
                <a:solidFill>
                  <a:srgbClr val="1D70B8"/>
                </a:solidFill>
                <a:latin typeface="Calibri"/>
                <a:cs typeface="Calibri"/>
                <a:hlinkClick r:id="rId2"/>
              </a:rPr>
              <a:t>additional criteria</a:t>
            </a:r>
            <a:r>
              <a:rPr lang="en-GB" sz="2000">
                <a:solidFill>
                  <a:srgbClr val="1D70B8"/>
                </a:solidFill>
                <a:latin typeface="Calibri"/>
                <a:cs typeface="Calibri"/>
              </a:rPr>
              <a:t>.</a:t>
            </a:r>
            <a:r>
              <a:rPr lang="en-GB" sz="2000">
                <a:solidFill>
                  <a:srgbClr val="0B0C0C"/>
                </a:solidFill>
                <a:latin typeface="Calibri"/>
                <a:cs typeface="Calibri"/>
              </a:rPr>
              <a:t> </a:t>
            </a:r>
            <a:endParaRPr lang="en-GB" sz="2000">
              <a:latin typeface="Calibri"/>
              <a:cs typeface="Calibri"/>
            </a:endParaRPr>
          </a:p>
        </p:txBody>
      </p:sp>
    </p:spTree>
    <p:extLst>
      <p:ext uri="{BB962C8B-B14F-4D97-AF65-F5344CB8AC3E}">
        <p14:creationId xmlns:p14="http://schemas.microsoft.com/office/powerpoint/2010/main" val="3131127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93CDE59-9F22-40AE-99A0-9BABC2261B9E}"/>
              </a:ext>
            </a:extLst>
          </p:cNvPr>
          <p:cNvSpPr/>
          <p:nvPr/>
        </p:nvSpPr>
        <p:spPr bwMode="auto">
          <a:xfrm>
            <a:off x="0" y="0"/>
            <a:ext cx="12192000" cy="788022"/>
          </a:xfrm>
          <a:prstGeom prst="rect">
            <a:avLst/>
          </a:prstGeom>
          <a:solidFill>
            <a:srgbClr val="008D8E"/>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normAutofit/>
          </a:bodyPr>
          <a:lstStyle/>
          <a:p>
            <a:pPr algn="ctr" fontAlgn="base">
              <a:spcBef>
                <a:spcPct val="0"/>
              </a:spcBef>
              <a:spcAft>
                <a:spcPct val="0"/>
              </a:spcAft>
            </a:pPr>
            <a:r>
              <a:rPr lang="en-GB" sz="2800" kern="0">
                <a:solidFill>
                  <a:srgbClr val="FFFFFF"/>
                </a:solidFill>
                <a:latin typeface="Arial"/>
                <a:ea typeface="+mj-ea"/>
                <a:cs typeface="Arial"/>
              </a:rPr>
              <a:t>UK Trader Scheme – temporary easement </a:t>
            </a:r>
          </a:p>
        </p:txBody>
      </p:sp>
      <p:sp>
        <p:nvSpPr>
          <p:cNvPr id="4" name="TextBox 3">
            <a:extLst>
              <a:ext uri="{FF2B5EF4-FFF2-40B4-BE49-F238E27FC236}">
                <a16:creationId xmlns:a16="http://schemas.microsoft.com/office/drawing/2014/main" id="{A591B508-797E-4C78-8214-1DECAEBC8925}"/>
              </a:ext>
            </a:extLst>
          </p:cNvPr>
          <p:cNvSpPr txBox="1"/>
          <p:nvPr/>
        </p:nvSpPr>
        <p:spPr>
          <a:xfrm>
            <a:off x="409651" y="929031"/>
            <a:ext cx="11170311" cy="5632311"/>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r>
              <a:rPr lang="en-GB" sz="2400" b="1"/>
              <a:t>If you supply goods to a business in Northern Ireland but do not have a fixed address in Northern Ireland</a:t>
            </a:r>
          </a:p>
          <a:p>
            <a:r>
              <a:rPr lang="en-GB" sz="2400"/>
              <a:t>Temporary approach if:</a:t>
            </a:r>
            <a:endParaRPr lang="en-GB" sz="2400">
              <a:cs typeface="Calibri"/>
            </a:endParaRPr>
          </a:p>
          <a:p>
            <a:pPr marL="285750" indent="-285750">
              <a:buFont typeface="Arial" panose="020B0604020202020204" pitchFamily="34" charset="0"/>
              <a:buChar char="•"/>
            </a:pPr>
            <a:r>
              <a:rPr lang="en-GB" sz="2400"/>
              <a:t>you do not have a fixed address in Northern Ireland</a:t>
            </a:r>
            <a:endParaRPr lang="en-GB" sz="2400">
              <a:cs typeface="Calibri"/>
            </a:endParaRPr>
          </a:p>
          <a:p>
            <a:pPr marL="285750" indent="-285750">
              <a:buFont typeface="Arial" panose="020B0604020202020204" pitchFamily="34" charset="0"/>
              <a:buChar char="•"/>
            </a:pPr>
            <a:r>
              <a:rPr lang="en-GB" sz="2400"/>
              <a:t>you supply goods to a business in Northern Ireland which has a fixed place of business from where those goods are provided for, or sold to end consumers, and that business is either:</a:t>
            </a:r>
            <a:endParaRPr lang="en-GB" sz="2400">
              <a:cs typeface="Calibri"/>
            </a:endParaRPr>
          </a:p>
          <a:p>
            <a:pPr marL="742950" lvl="1" indent="-285750">
              <a:buFont typeface="Arial" panose="020B0604020202020204" pitchFamily="34" charset="0"/>
              <a:buChar char="•"/>
            </a:pPr>
            <a:r>
              <a:rPr lang="en-GB" sz="2400"/>
              <a:t>provisionally authorised under the UK Trader Scheme</a:t>
            </a:r>
            <a:endParaRPr lang="en-GB" sz="2400">
              <a:cs typeface="Calibri"/>
            </a:endParaRPr>
          </a:p>
          <a:p>
            <a:pPr marL="742950" lvl="1" indent="-285750">
              <a:buFont typeface="Arial" panose="020B0604020202020204" pitchFamily="34" charset="0"/>
              <a:buChar char="•"/>
            </a:pPr>
            <a:r>
              <a:rPr lang="en-GB" sz="2400"/>
              <a:t>could be provisionally authorised, were they the importer of those goods</a:t>
            </a:r>
            <a:endParaRPr lang="en-GB" sz="2400">
              <a:cs typeface="Calibri"/>
            </a:endParaRPr>
          </a:p>
          <a:p>
            <a:pPr marL="285750" indent="-285750">
              <a:buFont typeface="Arial" panose="020B0604020202020204" pitchFamily="34" charset="0"/>
              <a:buChar char="•"/>
            </a:pPr>
            <a:r>
              <a:rPr lang="en-GB" sz="2400"/>
              <a:t>To be authorised to declare goods not ‘at risk’, you must</a:t>
            </a:r>
            <a:endParaRPr lang="en-GB" sz="2400">
              <a:cs typeface="Calibri"/>
            </a:endParaRPr>
          </a:p>
          <a:p>
            <a:pPr marL="742950" lvl="1" indent="-285750">
              <a:buFont typeface="Arial" panose="020B0604020202020204" pitchFamily="34" charset="0"/>
              <a:buChar char="•"/>
            </a:pPr>
            <a:r>
              <a:rPr lang="en-GB" sz="2400"/>
              <a:t>meet all of the other UK Trader Scheme criteria</a:t>
            </a:r>
            <a:endParaRPr lang="en-GB" sz="2400">
              <a:cs typeface="Calibri"/>
            </a:endParaRPr>
          </a:p>
          <a:p>
            <a:pPr marL="742950" lvl="1" indent="-285750">
              <a:buFont typeface="Arial" panose="020B0604020202020204" pitchFamily="34" charset="0"/>
              <a:buChar char="•"/>
            </a:pPr>
            <a:r>
              <a:rPr lang="en-GB" sz="2400"/>
              <a:t>be able to declare not ‘at risk’ for end-use or sale to end consumers in the UK</a:t>
            </a:r>
            <a:endParaRPr lang="en-GB" sz="2400">
              <a:cs typeface="Calibri"/>
            </a:endParaRPr>
          </a:p>
          <a:p>
            <a:r>
              <a:rPr lang="en-GB" sz="2400"/>
              <a:t>There is further detail on the application process on gov.uk </a:t>
            </a:r>
            <a:endParaRPr lang="en-GB" sz="2400">
              <a:cs typeface="Calibri"/>
            </a:endParaRPr>
          </a:p>
          <a:p>
            <a:endParaRPr lang="en-GB" sz="2400"/>
          </a:p>
          <a:p>
            <a:r>
              <a:rPr lang="en-GB" sz="2400"/>
              <a:t>This easement ends 31 October 2021.</a:t>
            </a:r>
            <a:endParaRPr lang="en-GB" sz="2400">
              <a:cs typeface="Calibri"/>
            </a:endParaRPr>
          </a:p>
        </p:txBody>
      </p:sp>
    </p:spTree>
    <p:extLst>
      <p:ext uri="{BB962C8B-B14F-4D97-AF65-F5344CB8AC3E}">
        <p14:creationId xmlns:p14="http://schemas.microsoft.com/office/powerpoint/2010/main" val="74938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042FB-885D-4834-A588-D0883B1CA59F}"/>
              </a:ext>
            </a:extLst>
          </p:cNvPr>
          <p:cNvSpPr>
            <a:spLocks noGrp="1"/>
          </p:cNvSpPr>
          <p:nvPr>
            <p:ph type="title"/>
          </p:nvPr>
        </p:nvSpPr>
        <p:spPr>
          <a:xfrm>
            <a:off x="0" y="1"/>
            <a:ext cx="12192000" cy="987552"/>
          </a:xfrm>
          <a:solidFill>
            <a:srgbClr val="008D8E"/>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normAutofit/>
          </a:bodyPr>
          <a:lstStyle/>
          <a:p>
            <a:pPr algn="ctr" fontAlgn="base">
              <a:spcAft>
                <a:spcPct val="0"/>
              </a:spcAft>
            </a:pPr>
            <a:r>
              <a:rPr lang="en-GB" sz="2800" kern="0">
                <a:solidFill>
                  <a:srgbClr val="FFFFFF"/>
                </a:solidFill>
                <a:latin typeface="Arial"/>
                <a:cs typeface="Arial"/>
              </a:rPr>
              <a:t>Apportionment</a:t>
            </a:r>
          </a:p>
        </p:txBody>
      </p:sp>
      <p:sp>
        <p:nvSpPr>
          <p:cNvPr id="3" name="Content Placeholder 2">
            <a:extLst>
              <a:ext uri="{FF2B5EF4-FFF2-40B4-BE49-F238E27FC236}">
                <a16:creationId xmlns:a16="http://schemas.microsoft.com/office/drawing/2014/main" id="{A1AD300E-A49D-47C4-8879-C62540938C75}"/>
              </a:ext>
            </a:extLst>
          </p:cNvPr>
          <p:cNvSpPr>
            <a:spLocks noGrp="1"/>
          </p:cNvSpPr>
          <p:nvPr>
            <p:ph idx="1"/>
          </p:nvPr>
        </p:nvSpPr>
        <p:spPr>
          <a:xfrm>
            <a:off x="309510" y="1393147"/>
            <a:ext cx="8160150" cy="4818253"/>
          </a:xfrm>
        </p:spPr>
        <p:txBody>
          <a:bodyPr vert="horz" lIns="91440" tIns="45720" rIns="91440" bIns="45720" rtlCol="0" anchor="t">
            <a:normAutofit/>
          </a:bodyPr>
          <a:lstStyle/>
          <a:p>
            <a:pPr marL="0" indent="0">
              <a:buNone/>
            </a:pPr>
            <a:r>
              <a:rPr lang="en-GB" sz="2400" dirty="0"/>
              <a:t>For businesses that don’t know the final destination of all the goods in a consignment on entry to NI, you may be able to avail of apportionment providing you:</a:t>
            </a:r>
          </a:p>
          <a:p>
            <a:pPr lvl="1"/>
            <a:r>
              <a:rPr lang="en-GB" dirty="0"/>
              <a:t>have a stable pattern of these movements over a few years, allowing accurate assessment of proportion of consignments which are not at risk are UKTS authorised and be able to provide evidence on request</a:t>
            </a:r>
            <a:endParaRPr lang="en-GB" dirty="0">
              <a:cs typeface="Calibri"/>
            </a:endParaRPr>
          </a:p>
          <a:p>
            <a:pPr lvl="1"/>
            <a:r>
              <a:rPr lang="en-GB" sz="2400" dirty="0"/>
              <a:t>review the apportionment periodically and make an amendment for any over or under payments.</a:t>
            </a:r>
            <a:r>
              <a:rPr lang="en-GB" dirty="0"/>
              <a:t> </a:t>
            </a:r>
            <a:endParaRPr lang="en-GB" sz="2400" dirty="0">
              <a:cs typeface="Calibri"/>
            </a:endParaRPr>
          </a:p>
          <a:p>
            <a:pPr marL="0" indent="0">
              <a:buNone/>
            </a:pPr>
            <a:endParaRPr lang="en-GB" sz="3200" dirty="0"/>
          </a:p>
          <a:p>
            <a:pPr marL="0" indent="0">
              <a:buNone/>
            </a:pPr>
            <a:endParaRPr lang="en-GB" sz="2400" dirty="0">
              <a:cs typeface="Calibri"/>
            </a:endParaRPr>
          </a:p>
        </p:txBody>
      </p:sp>
      <p:pic>
        <p:nvPicPr>
          <p:cNvPr id="4" name="Graphic 4" descr="Pie chart with solid fill">
            <a:extLst>
              <a:ext uri="{FF2B5EF4-FFF2-40B4-BE49-F238E27FC236}">
                <a16:creationId xmlns:a16="http://schemas.microsoft.com/office/drawing/2014/main" id="{F66B95AC-2A72-409B-AE81-2C0B07150C2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42122" y="1601598"/>
            <a:ext cx="3326234" cy="3340215"/>
          </a:xfrm>
          <a:prstGeom prst="rect">
            <a:avLst/>
          </a:prstGeom>
        </p:spPr>
      </p:pic>
      <p:sp>
        <p:nvSpPr>
          <p:cNvPr id="5" name="TextBox 4">
            <a:extLst>
              <a:ext uri="{FF2B5EF4-FFF2-40B4-BE49-F238E27FC236}">
                <a16:creationId xmlns:a16="http://schemas.microsoft.com/office/drawing/2014/main" id="{A82CF75D-7051-4D93-82CC-431C4582522A}"/>
              </a:ext>
            </a:extLst>
          </p:cNvPr>
          <p:cNvSpPr txBox="1"/>
          <p:nvPr/>
        </p:nvSpPr>
        <p:spPr>
          <a:xfrm rot="-10800000" flipV="1">
            <a:off x="446016" y="5382755"/>
            <a:ext cx="11509693"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a:t>You will need to state that you plan to use apportionment when you apply to UKTS, or inform UKTS that you will be doing this if you are already authorised. </a:t>
            </a:r>
          </a:p>
        </p:txBody>
      </p:sp>
    </p:spTree>
    <p:extLst>
      <p:ext uri="{BB962C8B-B14F-4D97-AF65-F5344CB8AC3E}">
        <p14:creationId xmlns:p14="http://schemas.microsoft.com/office/powerpoint/2010/main" val="2285958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1EDBFD-664A-4CC0-BAF8-65D2CDE3EB18}"/>
              </a:ext>
            </a:extLst>
          </p:cNvPr>
          <p:cNvSpPr>
            <a:spLocks noGrp="1"/>
          </p:cNvSpPr>
          <p:nvPr>
            <p:ph idx="1"/>
          </p:nvPr>
        </p:nvSpPr>
        <p:spPr>
          <a:xfrm>
            <a:off x="185170" y="599560"/>
            <a:ext cx="11575463" cy="5359502"/>
          </a:xfrm>
        </p:spPr>
        <p:txBody>
          <a:bodyPr/>
          <a:lstStyle/>
          <a:p>
            <a:pPr marL="0" indent="0">
              <a:lnSpc>
                <a:spcPct val="100000"/>
              </a:lnSpc>
              <a:buNone/>
            </a:pPr>
            <a:endParaRPr lang="en-GB" sz="2000"/>
          </a:p>
          <a:p>
            <a:pPr marL="0" indent="0">
              <a:lnSpc>
                <a:spcPct val="100000"/>
              </a:lnSpc>
              <a:buNone/>
            </a:pPr>
            <a:endParaRPr lang="en-GB" sz="2000"/>
          </a:p>
        </p:txBody>
      </p:sp>
      <p:sp>
        <p:nvSpPr>
          <p:cNvPr id="9" name="Rectangle 8">
            <a:extLst>
              <a:ext uri="{FF2B5EF4-FFF2-40B4-BE49-F238E27FC236}">
                <a16:creationId xmlns:a16="http://schemas.microsoft.com/office/drawing/2014/main" id="{F93CDE59-9F22-40AE-99A0-9BABC2261B9E}"/>
              </a:ext>
            </a:extLst>
          </p:cNvPr>
          <p:cNvSpPr/>
          <p:nvPr/>
        </p:nvSpPr>
        <p:spPr bwMode="auto">
          <a:xfrm>
            <a:off x="0" y="-87608"/>
            <a:ext cx="12192000" cy="687167"/>
          </a:xfrm>
          <a:prstGeom prst="rect">
            <a:avLst/>
          </a:prstGeom>
          <a:solidFill>
            <a:srgbClr val="008D8E"/>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normAutofit/>
          </a:bodyPr>
          <a:lstStyle/>
          <a:p>
            <a:pPr algn="ctr" fontAlgn="base">
              <a:lnSpc>
                <a:spcPct val="90000"/>
              </a:lnSpc>
              <a:spcBef>
                <a:spcPct val="0"/>
              </a:spcBef>
              <a:spcAft>
                <a:spcPct val="0"/>
              </a:spcAft>
            </a:pPr>
            <a:r>
              <a:rPr lang="en-GB" sz="2800" kern="0">
                <a:solidFill>
                  <a:srgbClr val="FFFFFF"/>
                </a:solidFill>
                <a:latin typeface="Arial"/>
                <a:ea typeface="+mj-ea"/>
                <a:cs typeface="Arial"/>
              </a:rPr>
              <a:t>Waivers</a:t>
            </a:r>
          </a:p>
        </p:txBody>
      </p:sp>
      <p:sp>
        <p:nvSpPr>
          <p:cNvPr id="2" name="TextBox 1">
            <a:extLst>
              <a:ext uri="{FF2B5EF4-FFF2-40B4-BE49-F238E27FC236}">
                <a16:creationId xmlns:a16="http://schemas.microsoft.com/office/drawing/2014/main" id="{F994AFE9-6761-4045-BFE8-8023F824F0DD}"/>
              </a:ext>
            </a:extLst>
          </p:cNvPr>
          <p:cNvSpPr txBox="1"/>
          <p:nvPr/>
        </p:nvSpPr>
        <p:spPr>
          <a:xfrm>
            <a:off x="236756" y="801299"/>
            <a:ext cx="11373998" cy="57277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8000"/>
              </a:lnSpc>
            </a:pPr>
            <a:r>
              <a:rPr lang="en-US" sz="2000">
                <a:solidFill>
                  <a:srgbClr val="0B0C0C"/>
                </a:solidFill>
                <a:latin typeface="+mn-lt"/>
                <a:ea typeface="Geneva"/>
              </a:rPr>
              <a:t>Businesses can claim a waiver for duty on goods brought into Northern Ireland from Great Britain which might otherwise incur ‘at risk’ tariffs if they have not exceeded the allowances set out below at the point the import declaration is submitted.</a:t>
            </a:r>
            <a:endParaRPr lang="en-US" sz="2000">
              <a:latin typeface="+mn-lt"/>
            </a:endParaRPr>
          </a:p>
          <a:p>
            <a:pPr>
              <a:lnSpc>
                <a:spcPct val="108000"/>
              </a:lnSpc>
              <a:buChar char="•"/>
            </a:pPr>
            <a:endParaRPr lang="en-US" sz="2000">
              <a:solidFill>
                <a:srgbClr val="0B0C0C"/>
              </a:solidFill>
              <a:latin typeface="+mn-lt"/>
              <a:ea typeface="Geneva"/>
            </a:endParaRPr>
          </a:p>
          <a:p>
            <a:pPr>
              <a:lnSpc>
                <a:spcPct val="108000"/>
              </a:lnSpc>
            </a:pPr>
            <a:r>
              <a:rPr lang="en-US" sz="2000" b="1">
                <a:solidFill>
                  <a:srgbClr val="0B0C0C"/>
                </a:solidFill>
                <a:latin typeface="+mn-lt"/>
                <a:ea typeface="Geneva"/>
              </a:rPr>
              <a:t>How much you can claim</a:t>
            </a:r>
            <a:endParaRPr lang="en-US" sz="2000">
              <a:latin typeface="+mn-lt"/>
            </a:endParaRPr>
          </a:p>
          <a:p>
            <a:pPr marL="285750" indent="-285750">
              <a:lnSpc>
                <a:spcPct val="108000"/>
              </a:lnSpc>
              <a:buFont typeface="Arial"/>
              <a:buChar char="•"/>
            </a:pPr>
            <a:r>
              <a:rPr lang="en-US" sz="2000">
                <a:solidFill>
                  <a:srgbClr val="0B0C0C"/>
                </a:solidFill>
                <a:latin typeface="+mn-lt"/>
                <a:ea typeface="Geneva"/>
              </a:rPr>
              <a:t>If you are eligible to claim a waiver you must do this at the point your import declaration is submitted. </a:t>
            </a:r>
          </a:p>
          <a:p>
            <a:pPr marL="285750" indent="-285750">
              <a:lnSpc>
                <a:spcPct val="108000"/>
              </a:lnSpc>
              <a:buFont typeface="Arial"/>
              <a:buChar char="•"/>
            </a:pPr>
            <a:r>
              <a:rPr lang="en-US" sz="2000">
                <a:solidFill>
                  <a:srgbClr val="0B0C0C"/>
                </a:solidFill>
                <a:latin typeface="+mn-lt"/>
                <a:ea typeface="Geneva"/>
              </a:rPr>
              <a:t>Waivers for duty on goods that would otherwise incur ‘at risk’ tariffs are provided in the form of ‘de minimis aid’. </a:t>
            </a:r>
            <a:endParaRPr lang="en-US" sz="2000">
              <a:latin typeface="+mn-lt"/>
            </a:endParaRPr>
          </a:p>
          <a:p>
            <a:pPr marL="285750" indent="-285750">
              <a:lnSpc>
                <a:spcPct val="108000"/>
              </a:lnSpc>
              <a:buFont typeface="Arial"/>
              <a:buChar char="•"/>
            </a:pPr>
            <a:r>
              <a:rPr lang="en-US" sz="2000">
                <a:solidFill>
                  <a:srgbClr val="0B0C0C"/>
                </a:solidFill>
                <a:latin typeface="+mn-lt"/>
                <a:ea typeface="Geneva"/>
              </a:rPr>
              <a:t>This is measured in euros.</a:t>
            </a:r>
            <a:endParaRPr lang="en-US" sz="2000">
              <a:latin typeface="+mn-lt"/>
            </a:endParaRPr>
          </a:p>
          <a:p>
            <a:pPr>
              <a:lnSpc>
                <a:spcPct val="108000"/>
              </a:lnSpc>
            </a:pPr>
            <a:endParaRPr lang="en-US" sz="2000" b="1">
              <a:solidFill>
                <a:srgbClr val="0B0C0C"/>
              </a:solidFill>
              <a:latin typeface="+mn-lt"/>
              <a:ea typeface="Geneva"/>
            </a:endParaRPr>
          </a:p>
          <a:p>
            <a:pPr>
              <a:lnSpc>
                <a:spcPct val="108000"/>
              </a:lnSpc>
            </a:pPr>
            <a:r>
              <a:rPr lang="en-US" sz="2000" b="1">
                <a:solidFill>
                  <a:srgbClr val="0B0C0C"/>
                </a:solidFill>
                <a:latin typeface="+mn-lt"/>
                <a:ea typeface="Geneva"/>
              </a:rPr>
              <a:t>Allowances and de minimis aid</a:t>
            </a:r>
            <a:endParaRPr lang="en-US" sz="2000">
              <a:latin typeface="+mn-lt"/>
            </a:endParaRPr>
          </a:p>
          <a:p>
            <a:pPr>
              <a:lnSpc>
                <a:spcPct val="108000"/>
              </a:lnSpc>
            </a:pPr>
            <a:r>
              <a:rPr lang="en-US" sz="2000">
                <a:solidFill>
                  <a:srgbClr val="0B0C0C"/>
                </a:solidFill>
                <a:latin typeface="+mn-lt"/>
                <a:ea typeface="Geneva"/>
              </a:rPr>
              <a:t>Most businesses can claim up to a maximum of €200,000 of aid over 3 tax years, lower allowances apply for certain sectors. </a:t>
            </a:r>
          </a:p>
          <a:p>
            <a:pPr>
              <a:lnSpc>
                <a:spcPct val="108000"/>
              </a:lnSpc>
            </a:pPr>
            <a:r>
              <a:rPr lang="en-US" sz="2000">
                <a:solidFill>
                  <a:srgbClr val="0B0C0C"/>
                </a:solidFill>
                <a:latin typeface="+mn-lt"/>
                <a:ea typeface="Geneva"/>
              </a:rPr>
              <a:t>The period of 3 years is assessed on a rolling basis.</a:t>
            </a:r>
          </a:p>
          <a:p>
            <a:pPr>
              <a:lnSpc>
                <a:spcPct val="108000"/>
              </a:lnSpc>
            </a:pPr>
            <a:r>
              <a:rPr lang="en-US" sz="2000">
                <a:solidFill>
                  <a:srgbClr val="0B0C0C"/>
                </a:solidFill>
                <a:latin typeface="+mn-lt"/>
                <a:ea typeface="Geneva"/>
              </a:rPr>
              <a:t>The maximum allowance includes all de minimis aid you claim over a period of 3 tax years such as:</a:t>
            </a:r>
            <a:endParaRPr lang="en-US" sz="2000">
              <a:latin typeface="+mn-lt"/>
            </a:endParaRPr>
          </a:p>
          <a:p>
            <a:pPr marL="285750" indent="-285750">
              <a:lnSpc>
                <a:spcPct val="108000"/>
              </a:lnSpc>
              <a:buFont typeface="Arial" panose="020B0604020202020204" pitchFamily="34" charset="0"/>
              <a:buChar char="•"/>
            </a:pPr>
            <a:r>
              <a:rPr lang="en-US" sz="2000">
                <a:solidFill>
                  <a:srgbClr val="0B0C0C"/>
                </a:solidFill>
                <a:latin typeface="+mn-lt"/>
                <a:ea typeface="Geneva"/>
              </a:rPr>
              <a:t>de minimis aid unrelated to waivers for Customs Duty</a:t>
            </a:r>
          </a:p>
          <a:p>
            <a:pPr marL="285750" indent="-285750">
              <a:lnSpc>
                <a:spcPct val="108000"/>
              </a:lnSpc>
              <a:buFont typeface="Arial" panose="020B0604020202020204" pitchFamily="34" charset="0"/>
              <a:buChar char="•"/>
            </a:pPr>
            <a:r>
              <a:rPr lang="en-US" sz="2000">
                <a:solidFill>
                  <a:srgbClr val="0B0C0C"/>
                </a:solidFill>
                <a:latin typeface="+mn-lt"/>
                <a:ea typeface="Geneva"/>
              </a:rPr>
              <a:t>de minimis aid granted through any other scheme - such as </a:t>
            </a:r>
            <a:r>
              <a:rPr lang="en-US" sz="2000">
                <a:solidFill>
                  <a:srgbClr val="4C2C92"/>
                </a:solidFill>
                <a:latin typeface="+mn-lt"/>
                <a:ea typeface="Geneva"/>
                <a:hlinkClick r:id="rId3"/>
              </a:rPr>
              <a:t>Employment Allowance</a:t>
            </a:r>
            <a:endParaRPr lang="en-US" sz="2000">
              <a:solidFill>
                <a:srgbClr val="4C2C92"/>
              </a:solidFill>
              <a:latin typeface="+mn-lt"/>
              <a:ea typeface="Geneva"/>
            </a:endParaRPr>
          </a:p>
        </p:txBody>
      </p:sp>
    </p:spTree>
    <p:extLst>
      <p:ext uri="{BB962C8B-B14F-4D97-AF65-F5344CB8AC3E}">
        <p14:creationId xmlns:p14="http://schemas.microsoft.com/office/powerpoint/2010/main" val="1134105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DE378A77B8734D8336C1907C2DE091" ma:contentTypeVersion="6" ma:contentTypeDescription="Create a new document." ma:contentTypeScope="" ma:versionID="b5eba0cebe8a2667326481e1f5550ab7">
  <xsd:schema xmlns:xsd="http://www.w3.org/2001/XMLSchema" xmlns:xs="http://www.w3.org/2001/XMLSchema" xmlns:p="http://schemas.microsoft.com/office/2006/metadata/properties" xmlns:ns2="891213ed-6b8a-41e1-94f2-f2983c1bd9cc" xmlns:ns3="4bf11654-2abc-4d22-bed9-fe8caa27eaf5" targetNamespace="http://schemas.microsoft.com/office/2006/metadata/properties" ma:root="true" ma:fieldsID="508aedfbbc715ac0b59b0e63fc111473" ns2:_="" ns3:_="">
    <xsd:import namespace="891213ed-6b8a-41e1-94f2-f2983c1bd9cc"/>
    <xsd:import namespace="4bf11654-2abc-4d22-bed9-fe8caa27eaf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1213ed-6b8a-41e1-94f2-f2983c1bd9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f11654-2abc-4d22-bed9-fe8caa27eaf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A04181-D888-42B5-B113-66C1CD5648F6}">
  <ds:schemaRefs>
    <ds:schemaRef ds:uri="891213ed-6b8a-41e1-94f2-f2983c1bd9cc"/>
    <ds:schemaRef ds:uri="http://purl.org/dc/terms/"/>
    <ds:schemaRef ds:uri="http://schemas.microsoft.com/office/2006/documentManagement/types"/>
    <ds:schemaRef ds:uri="http://schemas.openxmlformats.org/package/2006/metadata/core-properties"/>
    <ds:schemaRef ds:uri="http://purl.org/dc/elements/1.1/"/>
    <ds:schemaRef ds:uri="http://www.w3.org/XML/1998/namespace"/>
    <ds:schemaRef ds:uri="4bf11654-2abc-4d22-bed9-fe8caa27eaf5"/>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DD80DB91-B375-4539-909F-C28C9140E76D}">
  <ds:schemaRefs>
    <ds:schemaRef ds:uri="4bf11654-2abc-4d22-bed9-fe8caa27eaf5"/>
    <ds:schemaRef ds:uri="891213ed-6b8a-41e1-94f2-f2983c1bd9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775DA61-2BE5-413E-833B-37E0C2939E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TotalTime>
  <Words>846</Words>
  <Application>Microsoft Office PowerPoint</Application>
  <PresentationFormat>Widescreen</PresentationFormat>
  <Paragraphs>108</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UK Trader Scheme and Apportionment</vt:lpstr>
      <vt:lpstr>Goods from GB/ imported to GB then moved to NI</vt:lpstr>
      <vt:lpstr>Goods always ‘at risk’ and goods automatically not ‘at risk’</vt:lpstr>
      <vt:lpstr>Goods brought into NI which can be declared not at risk </vt:lpstr>
      <vt:lpstr>PowerPoint Presentation</vt:lpstr>
      <vt:lpstr>PowerPoint Presentation</vt:lpstr>
      <vt:lpstr>PowerPoint Presentation</vt:lpstr>
      <vt:lpstr>Apportionment</vt:lpstr>
      <vt:lpstr>PowerPoint Presentation</vt:lpstr>
      <vt:lpstr>Guidance: Customs under the NI Protocol</vt:lpstr>
      <vt:lpstr>NI Customs &amp; Trade Academy / TSS</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Crawford, Carmel (C&amp;BD Customs and Border Design)</dc:creator>
  <cp:lastModifiedBy>West, Holly (C&amp;BD)</cp:lastModifiedBy>
  <cp:revision>10</cp:revision>
  <dcterms:created xsi:type="dcterms:W3CDTF">2021-04-08T12:56:21Z</dcterms:created>
  <dcterms:modified xsi:type="dcterms:W3CDTF">2021-04-23T14:03:00Z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9af038e-07b4-4369-a678-c835687cb272_Enabled">
    <vt:lpwstr>true</vt:lpwstr>
  </property>
  <property fmtid="{D5CDD505-2E9C-101B-9397-08002B2CF9AE}" pid="3" name="MSIP_Label_f9af038e-07b4-4369-a678-c835687cb272_SetDate">
    <vt:lpwstr>2021-04-08T13:30:22Z</vt:lpwstr>
  </property>
  <property fmtid="{D5CDD505-2E9C-101B-9397-08002B2CF9AE}" pid="4" name="MSIP_Label_f9af038e-07b4-4369-a678-c835687cb272_Method">
    <vt:lpwstr>Standard</vt:lpwstr>
  </property>
  <property fmtid="{D5CDD505-2E9C-101B-9397-08002B2CF9AE}" pid="5" name="MSIP_Label_f9af038e-07b4-4369-a678-c835687cb272_Name">
    <vt:lpwstr>OFFICIAL</vt:lpwstr>
  </property>
  <property fmtid="{D5CDD505-2E9C-101B-9397-08002B2CF9AE}" pid="6" name="MSIP_Label_f9af038e-07b4-4369-a678-c835687cb272_SiteId">
    <vt:lpwstr>ac52f73c-fd1a-4a9a-8e7a-4a248f3139e1</vt:lpwstr>
  </property>
  <property fmtid="{D5CDD505-2E9C-101B-9397-08002B2CF9AE}" pid="7" name="MSIP_Label_f9af038e-07b4-4369-a678-c835687cb272_ActionId">
    <vt:lpwstr>4c4e4cb6-02b2-40d0-9d94-5f2aa0ee5053</vt:lpwstr>
  </property>
  <property fmtid="{D5CDD505-2E9C-101B-9397-08002B2CF9AE}" pid="8" name="MSIP_Label_f9af038e-07b4-4369-a678-c835687cb272_ContentBits">
    <vt:lpwstr>2</vt:lpwstr>
  </property>
  <property fmtid="{D5CDD505-2E9C-101B-9397-08002B2CF9AE}" pid="9" name="ContentTypeId">
    <vt:lpwstr>0x010100B0DE378A77B8734D8336C1907C2DE091</vt:lpwstr>
  </property>
</Properties>
</file>