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1" r:id="rId2"/>
    <p:sldId id="485" r:id="rId3"/>
    <p:sldId id="568" r:id="rId4"/>
    <p:sldId id="571" r:id="rId5"/>
    <p:sldId id="570" r:id="rId6"/>
    <p:sldId id="496" r:id="rId7"/>
    <p:sldId id="564" r:id="rId8"/>
    <p:sldId id="565" r:id="rId9"/>
    <p:sldId id="567" r:id="rId10"/>
    <p:sldId id="566" r:id="rId11"/>
    <p:sldId id="563" r:id="rId12"/>
    <p:sldId id="569" r:id="rId13"/>
    <p:sldId id="560" r:id="rId14"/>
    <p:sldId id="500" r:id="rId15"/>
    <p:sldId id="3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76E"/>
    <a:srgbClr val="F83861"/>
    <a:srgbClr val="F75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FAA0-7524-4D14-AA15-08573D62EEE3}" type="datetimeFigureOut">
              <a:rPr lang="en-IE" smtClean="0"/>
              <a:t>14/04/2021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BD18-DA97-43F2-98E7-3E4678C47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19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1BA9-F90E-432B-9DEB-933DC0B6413E}" type="slidenum">
              <a:rPr kumimoji="0" lang="en-IE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50888"/>
            <a:ext cx="6665913" cy="374967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1348"/>
            <a:ext cx="5046663" cy="4501277"/>
          </a:xfrm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898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9311-211B-4191-8BA5-BB8429EA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27604-9A94-4C9B-8336-8A644B1B2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A8CB-9B8C-422C-B048-2CE8194F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3FD-AC61-43CB-AA70-5D6A421DB380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DBCB-1540-4E53-B0A8-9C4EC03F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1690-1157-4A1F-BF95-D57ABAD7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50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5138-41DE-4937-902A-0A4EB343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B43D7-E0D7-497B-9665-C435539A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91B4F-ECAF-4CE0-A078-87C8AA4F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9D07-5D4A-4F7C-9479-9EC7C398DF27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41D5-ABC5-4649-92AF-7DD63AAB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2086-FA7B-447F-A411-49071052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7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A747E-4ACA-4D27-860E-6BBCEC08B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A299A-625F-4A82-A36A-13E3A9310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C700-3397-4A8F-9D09-730E3E9A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61B-93E3-456F-93F7-DF05F7FFA185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014D-3908-46B9-8AA1-44242098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7F0C-5CEB-431D-BBA2-7B17EB66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8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 Exit Single Line Title + Partner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3C163C29-6F4C-6F44-905E-B12959648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53232"/>
            <a:ext cx="9746257" cy="8918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63FA1-C95E-5C42-B55C-328FFDAA0A58}"/>
              </a:ext>
            </a:extLst>
          </p:cNvPr>
          <p:cNvCxnSpPr>
            <a:cxnSpLocks/>
          </p:cNvCxnSpPr>
          <p:nvPr userDrawn="1"/>
        </p:nvCxnSpPr>
        <p:spPr>
          <a:xfrm>
            <a:off x="10610381" y="5855698"/>
            <a:ext cx="1" cy="1002302"/>
          </a:xfrm>
          <a:prstGeom prst="line">
            <a:avLst/>
          </a:prstGeom>
          <a:ln w="15875">
            <a:solidFill>
              <a:srgbClr val="999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FFFA3-1414-2844-B766-266C92982DC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>
                <a:solidFill>
                  <a:schemeClr val="tx1"/>
                </a:solidFill>
              </a:rPr>
              <a:pPr/>
              <a:t>‹#›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3807BB7-2B2F-734B-BDD8-8A0E2B6E2C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161" y="350748"/>
            <a:ext cx="339017" cy="3222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FA48C7-9FB1-4786-95E6-2425922E6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3049" y="5793706"/>
            <a:ext cx="2533650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C2025-91EC-4B0F-A4ED-EAE3FA384F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0808" y="5870354"/>
            <a:ext cx="680706" cy="6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40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539F-80C6-4D04-A338-A5527F97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6865E-5E36-43BA-AE58-24EE562B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AB23-5F86-448A-B4B2-72552F80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D632-5BE2-4D74-A1FA-232D73D909E6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CA062-FA6F-431B-8DF6-D901191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E0A9-810E-4C3E-B634-2911CBC6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41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A917-6E1D-48B6-A9FC-F22F7742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B7425-7FB1-4D97-902C-C4A37573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B0499-4953-4562-9A10-F0A7E8C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5C-9B7E-4958-A61B-8DA9FA1B70F6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4D3-12A1-47C2-B998-D0380D9D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AF2A-8572-41BA-8EC6-B1EEEF32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25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E219-6AC9-4630-86B8-D3E55072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290C-7C15-445B-AC4C-FDC8B302C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8EF0C-B0F3-4BAC-8D83-CD3039F2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23A4C-6B32-4F9F-91F3-E4FD461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B06-FBB0-4BDA-AE4F-5F257767E13E}" type="datetime1">
              <a:rPr lang="en-IE" smtClean="0"/>
              <a:t>14/04/2021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2F2E-3EA1-4577-99D4-4CC1B28B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500C-6FF8-4C88-A38D-428D3CED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33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E3FA-EF16-4F8D-912C-872458BE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F5D8-FEE0-42CA-B015-9045E4F1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8A94F-0970-456D-A06B-748DED600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F08C6-6295-4722-B2D2-752CFB508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BC72A-7B34-4CC8-AE6F-3BF7D7450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B81FC-FC07-4BE0-BDB2-AC6C6FDA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2A4E-7754-4CD8-A13D-58A809B9CFF2}" type="datetime1">
              <a:rPr lang="en-IE" smtClean="0"/>
              <a:t>14/04/2021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EE4C0-A817-4CA4-B89D-345FEAD1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19722-FD7E-4FF3-9217-67E45BDC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75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DB2E-D02C-40D0-A239-0A647265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05251-5549-4BD4-A55E-3D4DC2A4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28E9-800A-4348-8F07-106F512BDF47}" type="datetime1">
              <a:rPr lang="en-IE" smtClean="0"/>
              <a:t>14/04/2021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24872-E28D-406A-B2AD-BA4C6EE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FC261-2922-4594-94A2-7F40698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659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2A5DC-CF07-420B-A65E-7C46F8D6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367F-051B-47DC-BB3F-7D5DC0920764}" type="datetime1">
              <a:rPr lang="en-IE" smtClean="0"/>
              <a:t>14/04/2021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AACCA-5F1A-42DD-8DB4-A526F691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60E9F-D167-4FFE-B15D-6C22D3B6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89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310D-4239-45A8-9561-6188AC96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39D9-9CD2-4D1B-BF3F-A78063C6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5345-3EF7-44C3-9BFD-92E4AD27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6082F-A557-44A7-B36B-17E85335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8629-2D19-4957-AB27-B608F7F1B6D3}" type="datetime1">
              <a:rPr lang="en-IE" smtClean="0"/>
              <a:t>14/04/2021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6606-7B74-48B8-A90B-223D7C32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8AA1F-68CC-4051-A8E8-58F3394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9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96C2-746C-45EE-87F7-5C50178C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96B7C-E6D5-49AC-904A-407A54289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ACD9-4A16-4CC9-98EF-7CAF50C4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D795-B573-4B2C-BB8C-0C216D02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8E74-57D4-428D-AAA0-BC7E00291621}" type="datetime1">
              <a:rPr lang="en-IE" smtClean="0"/>
              <a:t>14/04/2021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E8B3A-4BBC-49AB-A523-5D8B0831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91E23-D359-4A80-814A-66230A49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4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52EE5-6E46-4816-8B4C-501D1D45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83B15-7ED6-4024-8E56-5DBDA1F2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6A56-4EC3-4F0C-8077-397792358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8CFD-A022-4CE5-A169-C30614FAE045}" type="datetime1">
              <a:rPr lang="en-IE" smtClean="0"/>
              <a:t>14/04/2021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63A0-A101-428E-BAAC-37E7C388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B7D-D2B6-4999-86DD-16923C62D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B94A-3633-4613-A7DF-0DE749D764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52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e/en/publication/087a5-moving-goods-under-transit-procedure-via-the-uk-landbridge-ireland-great-britain-franc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axation_customs/dds2/tra/transit_emap.jsp?Lang=e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ustomstradeacademy.co.uk/resources/transi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nicustomstradeacademy.co.uk/resources/webinars/#irish-por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ustomstradeacademy.co.uk/resources/webinars/#irish-port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ustomstradeacademy.co.uk/resources/webinars/#irish-port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daera-ni.gov.uk/articles/information-tra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76DF60-FA49-499D-90F1-73BFD619537B}"/>
              </a:ext>
            </a:extLst>
          </p:cNvPr>
          <p:cNvSpPr txBox="1">
            <a:spLocks/>
          </p:cNvSpPr>
          <p:nvPr/>
        </p:nvSpPr>
        <p:spPr>
          <a:xfrm>
            <a:off x="2824797" y="4964131"/>
            <a:ext cx="6400800" cy="1443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GB" altLang="en-US" sz="2000" b="1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en-US" sz="2000" b="1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altLang="en-US" sz="2000" b="1" dirty="0">
                <a:solidFill>
                  <a:srgbClr val="0070C0"/>
                </a:solidFill>
              </a:rPr>
              <a:t>Ronan McDonnell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 descr="A picture containing table, large, sitting, crane&#10;&#10;Description automatically generated">
            <a:extLst>
              <a:ext uri="{FF2B5EF4-FFF2-40B4-BE49-F238E27FC236}">
                <a16:creationId xmlns:a16="http://schemas.microsoft.com/office/drawing/2014/main" id="{C2727DFB-49F9-4DC9-9238-760E73CF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4" y="359231"/>
            <a:ext cx="10136326" cy="52251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082" y="387239"/>
            <a:ext cx="9746257" cy="891822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Transit Options for NI Businesses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138057" y="6215743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BCE60-6784-4B77-8ECF-6CD0D2CE7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808" y="5870354"/>
            <a:ext cx="680706" cy="6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>
                <a:cs typeface="Arial" panose="020B0604020202020204" pitchFamily="34" charset="0"/>
              </a:rPr>
              <a:t>GB-NI via ROI – </a:t>
            </a:r>
            <a:r>
              <a:rPr lang="en-GB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Delivering Goods to NI</a:t>
            </a:r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257452" y="1091102"/>
            <a:ext cx="7617042" cy="4897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must be taken directly to an Authorised Consignee location in NI or an Office of Destination where the Transit can be closed.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TSS will notify Border Force of Point of Unloading.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go to an Authorised Consignee location, they will notify the Office of Destination and confirm if inspection is required.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Authorised Consignee carries out necessary checks and informs driver that the goods have been released and can proceed to their unloading location.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Border Force inspection is required, conducted at the Authorised Consignee or Office of Destination location.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Supplementary Declaration, as normal.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A2301B-1B9F-4111-A119-1944C8651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9231" r="46332" b="8889"/>
          <a:stretch/>
        </p:blipFill>
        <p:spPr bwMode="auto">
          <a:xfrm>
            <a:off x="8215961" y="1099639"/>
            <a:ext cx="3976039" cy="37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8">
            <a:extLst>
              <a:ext uri="{FF2B5EF4-FFF2-40B4-BE49-F238E27FC236}">
                <a16:creationId xmlns:a16="http://schemas.microsoft.com/office/drawing/2014/main" id="{8C950EAC-D2EF-4CB1-A6CE-A0524A19E320}"/>
              </a:ext>
            </a:extLst>
          </p:cNvPr>
          <p:cNvSpPr/>
          <p:nvPr/>
        </p:nvSpPr>
        <p:spPr>
          <a:xfrm rot="11206146">
            <a:off x="9534974" y="2930827"/>
            <a:ext cx="819458" cy="155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10">
            <a:extLst>
              <a:ext uri="{FF2B5EF4-FFF2-40B4-BE49-F238E27FC236}">
                <a16:creationId xmlns:a16="http://schemas.microsoft.com/office/drawing/2014/main" id="{5C5D6D54-6E70-4CDF-8099-4E26E14599F7}"/>
              </a:ext>
            </a:extLst>
          </p:cNvPr>
          <p:cNvSpPr/>
          <p:nvPr/>
        </p:nvSpPr>
        <p:spPr>
          <a:xfrm rot="16981714">
            <a:off x="9176725" y="2550815"/>
            <a:ext cx="419943" cy="11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9740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/>
              <a:t>Trade with EU – Transiting Landbridge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348938" y="1007015"/>
            <a:ext cx="8146992" cy="5120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NI businesses can trade freely within the EU Single Market.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Transit is required for movements via GB landbridge.</a:t>
            </a: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GB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pass through GB without payment of duty/VAT and arrive back in EU identifiable as EU goods. </a:t>
            </a:r>
          </a:p>
          <a:p>
            <a:pPr algn="l"/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 process for NI and ROI consignments with Office of Departure on IOI.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Landbridge process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supported by TSS.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Should discuss with haulier/3PL and/or engage specialist Transit service provider.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requirements: guarantee, software (PBN, GVMS, French ENS, etc.)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https://www.gov.ie/en/publication/087a5-moving-goods-under-transit-procedure-via-the-uk-landbridge-ireland-great-britain-france/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http://www.irishexporters.ie/blog/wp-content/uploads/2018/05/Impact_Hauliers_graphic-PNG.png">
            <a:extLst>
              <a:ext uri="{FF2B5EF4-FFF2-40B4-BE49-F238E27FC236}">
                <a16:creationId xmlns:a16="http://schemas.microsoft.com/office/drawing/2014/main" id="{F30A2ADB-09CD-4A45-921B-435A7D91A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/>
          <a:stretch/>
        </p:blipFill>
        <p:spPr bwMode="auto">
          <a:xfrm>
            <a:off x="8316772" y="1445935"/>
            <a:ext cx="3875228" cy="36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739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/>
              <a:t>Trade with EU – Transiting Landbridge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275209" y="1085222"/>
            <a:ext cx="8389398" cy="5120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PBN submitted to Irish Customs in advance of the goods leaving Ireland.</a:t>
            </a:r>
          </a:p>
          <a:p>
            <a:pPr algn="l"/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to GVMS also required.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Present Transit Documents at check-in for scanning.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Office of Transit formalities completed electronically on entry to GB.</a:t>
            </a:r>
          </a:p>
          <a:p>
            <a:pPr>
              <a:lnSpc>
                <a:spcPct val="100000"/>
              </a:lnSpc>
            </a:pPr>
            <a:r>
              <a:rPr lang="en-IE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a Heavy Goods Vehicle </a:t>
            </a:r>
            <a:r>
              <a:rPr lang="en-I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checks outbound UK-EU freight vehicles before they get close to the port.</a:t>
            </a:r>
          </a:p>
          <a:p>
            <a:pPr>
              <a:lnSpc>
                <a:spcPct val="100000"/>
              </a:lnSpc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 declaration must be lodged to the French ICS system.</a:t>
            </a:r>
            <a:endParaRPr lang="en-I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must be presented on continent so transit can be concluded. </a:t>
            </a:r>
          </a:p>
          <a:p>
            <a:pPr>
              <a:lnSpc>
                <a:spcPct val="100000"/>
              </a:lnSpc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still be a requirement for SPS controls upon re-entry to EU. </a:t>
            </a:r>
            <a:endParaRPr lang="en-I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http://www.irishexporters.ie/blog/wp-content/uploads/2018/05/Impact_Hauliers_graphic-PNG.png">
            <a:extLst>
              <a:ext uri="{FF2B5EF4-FFF2-40B4-BE49-F238E27FC236}">
                <a16:creationId xmlns:a16="http://schemas.microsoft.com/office/drawing/2014/main" id="{F30A2ADB-09CD-4A45-921B-435A7D91A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/>
          <a:stretch/>
        </p:blipFill>
        <p:spPr bwMode="auto">
          <a:xfrm>
            <a:off x="8316772" y="1445935"/>
            <a:ext cx="3875228" cy="36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679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/>
              <a:t>Ireland/EU/Ireland – Direct Ferries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255352" y="1085222"/>
            <a:ext cx="8122596" cy="5228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Dublin – Cherbourg			Irish Ferries</a:t>
            </a:r>
          </a:p>
          <a:p>
            <a:pPr algn="l">
              <a:lnSpc>
                <a:spcPct val="100000"/>
              </a:lnSpc>
            </a:pPr>
            <a:r>
              <a:rPr lang="en-IE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Rosslare – Cherbourg			Brittany Ferries</a:t>
            </a:r>
          </a:p>
          <a:p>
            <a:pPr algn="l">
              <a:lnSpc>
                <a:spcPct val="100000"/>
              </a:lnSpc>
            </a:pPr>
            <a:r>
              <a:rPr lang="en-IE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Dublin – Cherbourg			Stena Line</a:t>
            </a:r>
          </a:p>
          <a:p>
            <a:pPr algn="l">
              <a:lnSpc>
                <a:spcPct val="100000"/>
              </a:lnSpc>
            </a:pPr>
            <a:r>
              <a:rPr lang="en-IE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Rosslare – Dunkirk			DFDS</a:t>
            </a:r>
          </a:p>
          <a:p>
            <a:pPr algn="l">
              <a:lnSpc>
                <a:spcPct val="100000"/>
              </a:lnSpc>
            </a:pPr>
            <a:r>
              <a:rPr lang="en-IE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Dublin – Zeebrugge/Rotterdam	CLdN</a:t>
            </a:r>
          </a:p>
          <a:p>
            <a:pPr>
              <a:lnSpc>
                <a:spcPct val="100000"/>
              </a:lnSpc>
            </a:pPr>
            <a:r>
              <a:rPr lang="en-IE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Cork – Roscoff			</a:t>
            </a:r>
            <a:r>
              <a:rPr lang="en-IE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Brittany Ferries</a:t>
            </a:r>
          </a:p>
          <a:p>
            <a:pPr>
              <a:lnSpc>
                <a:spcPct val="100000"/>
              </a:lnSpc>
            </a:pPr>
            <a:r>
              <a:rPr lang="en-IE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Rosslare – Roscoff/Bilbao		</a:t>
            </a:r>
            <a:r>
              <a:rPr lang="en-IE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Brittany Ferries</a:t>
            </a:r>
          </a:p>
          <a:p>
            <a:pPr algn="l">
              <a:lnSpc>
                <a:spcPct val="100000"/>
              </a:lnSpc>
            </a:pPr>
            <a:endParaRPr lang="en-IE" sz="20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IE" sz="20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900" b="1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8D2C6E0-2447-4614-B86A-6BECC679B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46" b="5151"/>
          <a:stretch/>
        </p:blipFill>
        <p:spPr>
          <a:xfrm>
            <a:off x="6901222" y="899992"/>
            <a:ext cx="5290778" cy="36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19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749" y="594843"/>
            <a:ext cx="9746257" cy="891822"/>
          </a:xfrm>
        </p:spPr>
        <p:txBody>
          <a:bodyPr/>
          <a:lstStyle/>
          <a:p>
            <a:r>
              <a:rPr lang="en-IE" dirty="0"/>
              <a:t>In Summary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364517" y="1389010"/>
            <a:ext cx="6146996" cy="43915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strategies to minimise costs/risks.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Engage with hauliers.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Engage with suppliers and customers.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Determine responsibilities.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Familiarise with systems and procedures.</a:t>
            </a:r>
          </a:p>
          <a:p>
            <a:pPr marL="274320" lvl="1" indent="0"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Seek out assistance.</a:t>
            </a:r>
          </a:p>
          <a:p>
            <a:pPr marL="0" indent="0">
              <a:buNone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E" sz="2000" dirty="0">
              <a:cs typeface="Arial" panose="020B0604020202020204" pitchFamily="34" charset="0"/>
            </a:endParaRPr>
          </a:p>
          <a:p>
            <a:pPr algn="l"/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1C57-4389-4F03-9F55-6D6DFBDDF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5" r="49515"/>
          <a:stretch/>
        </p:blipFill>
        <p:spPr>
          <a:xfrm>
            <a:off x="7159592" y="1051156"/>
            <a:ext cx="4667891" cy="39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953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39097" r="65524" b="33888"/>
          <a:stretch/>
        </p:blipFill>
        <p:spPr bwMode="auto">
          <a:xfrm>
            <a:off x="1740024" y="383816"/>
            <a:ext cx="8604448" cy="64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945FE-6F51-439E-B5D2-6881CE5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B94A-3633-4613-A7DF-0DE749D7646B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10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/>
              <a:t>Context for presentation</a:t>
            </a:r>
            <a:endParaRPr lang="en-IE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240341" y="1101857"/>
            <a:ext cx="6878915" cy="5155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% NI traders/hauliers traditionally used Dublin Port.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Period of adjustment:</a:t>
            </a:r>
          </a:p>
          <a:p>
            <a:pPr lvl="1">
              <a:spcBef>
                <a:spcPts val="0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Drop in volumes of 50% at Holyhead</a:t>
            </a:r>
          </a:p>
          <a:p>
            <a:pPr lvl="1">
              <a:spcBef>
                <a:spcPts val="0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Volumes on the GB-NI routes increased 5% 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Transit required for landbridge option 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Traders avoiding landbridge to Europe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No significant delays at Channel ports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NI businesses use Transit?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involve? Overview.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8057" y="6257307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:\Users\Ronan\Documents\PROJECTS CURRENT NEW\INVEST NI\WORKSHOPS\_103530917_chris_morris_holyhead_640_2-nc.png">
            <a:extLst>
              <a:ext uri="{FF2B5EF4-FFF2-40B4-BE49-F238E27FC236}">
                <a16:creationId xmlns:a16="http://schemas.microsoft.com/office/drawing/2014/main" id="{A280F169-29A5-4B19-A397-4F9DBCF83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b="5620"/>
          <a:stretch/>
        </p:blipFill>
        <p:spPr bwMode="auto">
          <a:xfrm>
            <a:off x="7497756" y="1331649"/>
            <a:ext cx="4470302" cy="2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207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075" y="578386"/>
            <a:ext cx="9746257" cy="731991"/>
          </a:xfrm>
        </p:spPr>
        <p:txBody>
          <a:bodyPr>
            <a:normAutofit/>
          </a:bodyPr>
          <a:lstStyle/>
          <a:p>
            <a:r>
              <a:rPr lang="en-IE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Transit?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422988" y="1310378"/>
            <a:ext cx="6181997" cy="4806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rocedure that allows you to move goods between two points in a customs territory without paying tariffs and taxes at each point.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Allows for streamlined customs arrangements to:</a:t>
            </a:r>
          </a:p>
          <a:p>
            <a:pPr lvl="1"/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acilitate flow of goods,</a:t>
            </a:r>
          </a:p>
          <a:p>
            <a:pPr lvl="1"/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inimise 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administration costs</a:t>
            </a:r>
          </a:p>
          <a:p>
            <a:pPr lvl="1"/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educe delays at borders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Transit document is opened in the sending territory, passes through offices of transit (borders) and arrives at its intended destination where the document is closed.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cargo must be identifiable and/or sealed so that any leakage can be easily detected.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GB" sz="2000" b="0" i="0" u="none" strike="noStrike" baseline="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urope By Car Ferry Map">
            <a:extLst>
              <a:ext uri="{FF2B5EF4-FFF2-40B4-BE49-F238E27FC236}">
                <a16:creationId xmlns:a16="http://schemas.microsoft.com/office/drawing/2014/main" id="{12DF53BD-DFE9-4913-A625-14F96085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92" y="1205005"/>
            <a:ext cx="4996099" cy="42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F9F5D6-BCA7-462F-8A37-39B2258542A9}"/>
              </a:ext>
            </a:extLst>
          </p:cNvPr>
          <p:cNvCxnSpPr>
            <a:cxnSpLocks/>
          </p:cNvCxnSpPr>
          <p:nvPr/>
        </p:nvCxnSpPr>
        <p:spPr>
          <a:xfrm flipH="1" flipV="1">
            <a:off x="8149701" y="2467992"/>
            <a:ext cx="150920" cy="363985"/>
          </a:xfrm>
          <a:prstGeom prst="straightConnector1">
            <a:avLst/>
          </a:prstGeom>
          <a:ln w="38100">
            <a:solidFill>
              <a:srgbClr val="E9476E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114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075" y="578386"/>
            <a:ext cx="9746257" cy="731991"/>
          </a:xfrm>
        </p:spPr>
        <p:txBody>
          <a:bodyPr>
            <a:normAutofit/>
          </a:bodyPr>
          <a:lstStyle/>
          <a:p>
            <a:r>
              <a:rPr lang="en-IE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Transit?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422988" y="1310378"/>
            <a:ext cx="7993043" cy="4806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movement is secured by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transit guarantee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Should cover the duty/VAT liability for all goods you are likely to have in transit at any one time.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a guide, consider 20% of the value of goods in transit.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movement can start at an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departure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sending territory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 at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destination.</a:t>
            </a: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“Authorised Consignor”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“Authorised Consignee”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by Customs to send/receive goods directly from/at their premises without having to present them at office of departure/destination.</a:t>
            </a:r>
          </a:p>
          <a:p>
            <a:pPr lvl="1"/>
            <a:endParaRPr lang="en-GB" sz="2000" b="0" i="0" u="none" strike="noStrike" baseline="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D4FFF-3C91-45FD-911F-1F871389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85" y="776288"/>
            <a:ext cx="3523696" cy="48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/>
              <a:t>NI Transit Activity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337354" y="5868140"/>
            <a:ext cx="5566299" cy="3551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https://ec.europa.eu/taxation_customs/dds2/tra/transit_emap.jsp?Lang=en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A49F4-CCFA-4B0A-95E2-540B482E7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7061" r="23544" b="13200"/>
          <a:stretch/>
        </p:blipFill>
        <p:spPr>
          <a:xfrm>
            <a:off x="6613865" y="905328"/>
            <a:ext cx="4802818" cy="4890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39EC0-AFE6-4A91-8269-39F8E9C6F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1" y="1085222"/>
            <a:ext cx="3813826" cy="47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1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/>
              <a:t>GB-NI via ROI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168675" y="955270"/>
            <a:ext cx="7856739" cy="5107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ways for goods to move from GB to NI via ROI ports: 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Direct import into ROI: Goods declared at point of entry into ROI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Transit: Goods move through ROI and </a:t>
            </a: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declared on arrival in </a:t>
            </a:r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NI, </a:t>
            </a:r>
            <a:endParaRPr lang="en-IE" sz="160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supports Transit by submitting these documents : 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Safety &amp; Security (ENS) declaration into the Irish Control System (ICS) 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Entry into the New Computerised Transit System (NCTS) 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NI import declarations – Simplified Frontier and Supplementary declaration</a:t>
            </a: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hauliers to use the TSS Transit Guarantee</a:t>
            </a: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does </a:t>
            </a:r>
            <a:r>
              <a:rPr lang="en-GB" sz="18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 with: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Pre-Boarding Notifications (PBN) for the Irish Roll-On-Roll-Off (RoRo) service </a:t>
            </a:r>
          </a:p>
          <a:p>
            <a:pPr lvl="1"/>
            <a:r>
              <a:rPr lang="en-GB" sz="16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Additional declarations and processing of documents </a:t>
            </a:r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for SPS/excise/controlled goods</a:t>
            </a:r>
            <a:r>
              <a:rPr lang="en-GB" sz="14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</a:p>
          <a:p>
            <a:pPr lvl="1"/>
            <a:r>
              <a:rPr lang="en-GB" sz="1600" dirty="0">
                <a:cs typeface="Arial" panose="020B0604020202020204" pitchFamily="34" charset="0"/>
                <a:hlinkClick r:id="rId3"/>
              </a:rPr>
              <a:t>https://www.nicustomstradeacademy.co.uk/resources/transit/</a:t>
            </a:r>
            <a:endParaRPr lang="en-GB" sz="1600" dirty="0">
              <a:cs typeface="Arial" panose="020B0604020202020204" pitchFamily="34" charset="0"/>
            </a:endParaRPr>
          </a:p>
          <a:p>
            <a:pPr lvl="1"/>
            <a:r>
              <a:rPr lang="en-IE" sz="1600" dirty="0">
                <a:cs typeface="Arial" panose="020B0604020202020204" pitchFamily="34" charset="0"/>
                <a:hlinkClick r:id="rId4"/>
              </a:rPr>
              <a:t>https://www.nicustomstradeacademy.co.uk/resources/webinars/#irish-ports</a:t>
            </a:r>
            <a:r>
              <a:rPr lang="en-IE" sz="1600" dirty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1600" b="0" i="0" dirty="0">
                <a:effectLst/>
                <a:cs typeface="Arial" panose="020B0604020202020204" pitchFamily="34" charset="0"/>
              </a:rPr>
              <a:t>Irish Revenue publication </a:t>
            </a:r>
            <a:r>
              <a:rPr lang="en-GB" sz="1600" b="0" i="1" dirty="0">
                <a:effectLst/>
                <a:cs typeface="Arial" panose="020B0604020202020204" pitchFamily="34" charset="0"/>
              </a:rPr>
              <a:t>Customs Advice for Drivers using Dublin Port</a:t>
            </a:r>
            <a:endParaRPr lang="en-GB" sz="1600" b="0" i="0" dirty="0">
              <a:effectLst/>
              <a:cs typeface="Arial" panose="020B0604020202020204" pitchFamily="34" charset="0"/>
            </a:endParaRPr>
          </a:p>
          <a:p>
            <a:pPr lvl="1"/>
            <a:endParaRPr lang="en-GB" sz="14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E45392-2226-4680-9A30-96ABDCBAC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9231" r="46332" b="8889"/>
          <a:stretch/>
        </p:blipFill>
        <p:spPr bwMode="auto">
          <a:xfrm>
            <a:off x="8215961" y="1099639"/>
            <a:ext cx="3976039" cy="37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8">
            <a:extLst>
              <a:ext uri="{FF2B5EF4-FFF2-40B4-BE49-F238E27FC236}">
                <a16:creationId xmlns:a16="http://schemas.microsoft.com/office/drawing/2014/main" id="{F51F9ECD-3A61-42F3-A0C1-ADDAAA88D70E}"/>
              </a:ext>
            </a:extLst>
          </p:cNvPr>
          <p:cNvSpPr/>
          <p:nvPr/>
        </p:nvSpPr>
        <p:spPr>
          <a:xfrm rot="11206146">
            <a:off x="9534974" y="2930827"/>
            <a:ext cx="819458" cy="155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10">
            <a:extLst>
              <a:ext uri="{FF2B5EF4-FFF2-40B4-BE49-F238E27FC236}">
                <a16:creationId xmlns:a16="http://schemas.microsoft.com/office/drawing/2014/main" id="{C17C9567-0921-44E0-9166-ACA22338B3A7}"/>
              </a:ext>
            </a:extLst>
          </p:cNvPr>
          <p:cNvSpPr/>
          <p:nvPr/>
        </p:nvSpPr>
        <p:spPr>
          <a:xfrm rot="16981714">
            <a:off x="9176725" y="2550815"/>
            <a:ext cx="419943" cy="11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02410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>
                <a:cs typeface="Arial" panose="020B0604020202020204" pitchFamily="34" charset="0"/>
              </a:rPr>
              <a:t>GB-NI via ROI – </a:t>
            </a:r>
            <a:r>
              <a:rPr lang="en-GB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Start Moving the Goods in GB </a:t>
            </a:r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168675" y="1005323"/>
            <a:ext cx="7466121" cy="51469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or haulier uses TSS Transit service to submits ENS declaration to Irish ICS system and receives ENS Movement Reference Number (MRN).</a:t>
            </a:r>
          </a:p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 Transit declaration to NCTS, generating a Transit Local Reference Number (LRN). TSS provide the Transit LRN to haulier.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generates Simplified Frontier Declaration (SFD).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completes Border Force notification on haulier’s behalf if option to end the Transit at an Office of Destination at Belfast, Larne or Warrenpoint ports.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Haulier takes the Transit LRN to an Office of Departure along with the goods: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Transit Accompanying Document (TAD) </a:t>
            </a:r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generated for each consignment 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Transit Movement Reference Number (MRN) generated for load</a:t>
            </a:r>
            <a:endParaRPr lang="en-GB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Transit movement can proceed</a:t>
            </a:r>
            <a:endParaRPr lang="en-GB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DE542-779D-4D77-942C-B9C997C4D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28" t="37330" r="27475" b="15217"/>
          <a:stretch/>
        </p:blipFill>
        <p:spPr>
          <a:xfrm>
            <a:off x="7741048" y="1085222"/>
            <a:ext cx="4439118" cy="33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2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>
                <a:cs typeface="Arial" panose="020B0604020202020204" pitchFamily="34" charset="0"/>
              </a:rPr>
              <a:t>GB-NI via ROI – </a:t>
            </a:r>
            <a:r>
              <a:rPr lang="en-GB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Before Entering the Port</a:t>
            </a:r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313805" y="1085222"/>
            <a:ext cx="7986816" cy="4897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arriving at GB port, haulier must make Pre-Boarding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(similar to GMR) to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RoRo Service.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Select movement direction – Into Ireland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Input MRN from ENS and select Add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Input MRN from TAD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(Add further MRN’s for other consignments, if required)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Click Create PBN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enables Irish authorities complete the customs process.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channel lookup 30 minutes before entering Irish port using PBN ID. 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the PBN notification process in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https://www.nicustomstradeacademy.co.uk/resources/webinars/#irish-ports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 TSS does </a:t>
            </a:r>
            <a:r>
              <a:rPr lang="en-GB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this function but will provide advice to hauliers who are having difficulties with it.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F24C0-32E3-42C1-BC37-487B3432CA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3" t="31683" r="27928" b="28391"/>
          <a:stretch/>
        </p:blipFill>
        <p:spPr>
          <a:xfrm>
            <a:off x="8655531" y="719226"/>
            <a:ext cx="3222664" cy="3131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16A5A-12C4-4CAE-83FC-C977D759C5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214" t="39884" r="38688" b="32155"/>
          <a:stretch/>
        </p:blipFill>
        <p:spPr>
          <a:xfrm>
            <a:off x="9201581" y="3934498"/>
            <a:ext cx="2450236" cy="18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69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A827A-49B1-4A36-8098-2BF2BC7BC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442" y="353231"/>
            <a:ext cx="9746257" cy="731991"/>
          </a:xfrm>
        </p:spPr>
        <p:txBody>
          <a:bodyPr>
            <a:normAutofit/>
          </a:bodyPr>
          <a:lstStyle/>
          <a:p>
            <a:r>
              <a:rPr lang="en-IE" dirty="0">
                <a:cs typeface="Arial" panose="020B0604020202020204" pitchFamily="34" charset="0"/>
              </a:rPr>
              <a:t>GB-NI via ROI – </a:t>
            </a:r>
            <a:r>
              <a:rPr lang="en-GB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Moving SPS Goods</a:t>
            </a:r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9616-BAF2-4B47-A03B-299B5039F2C8}"/>
              </a:ext>
            </a:extLst>
          </p:cNvPr>
          <p:cNvSpPr txBox="1">
            <a:spLocks/>
          </p:cNvSpPr>
          <p:nvPr/>
        </p:nvSpPr>
        <p:spPr>
          <a:xfrm>
            <a:off x="230821" y="1085222"/>
            <a:ext cx="7741330" cy="4897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using Transit to move goods SPS goods, documents must be prepared and entered onto the EU’s TRACES system: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if they are destined for Ireland 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hours before your movement starts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importer responsible for upload Export Health Certificates and other SPS documents onto the Irish TRACES system.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the SPS process in presentation by Ireland’s Department of Agriculture, Food and the Marine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minute 40)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https://www.nicustomstradeacademy.co.uk/resources/webinars/#irish-ports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Traces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https://www.daera-ni.gov.uk/articles/information-traces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8392" y="631371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D6E7EC-83AE-445F-9362-207FB6453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9231" r="46332" b="8889"/>
          <a:stretch/>
        </p:blipFill>
        <p:spPr bwMode="auto">
          <a:xfrm>
            <a:off x="8215961" y="1099639"/>
            <a:ext cx="3976039" cy="37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8">
            <a:extLst>
              <a:ext uri="{FF2B5EF4-FFF2-40B4-BE49-F238E27FC236}">
                <a16:creationId xmlns:a16="http://schemas.microsoft.com/office/drawing/2014/main" id="{C3ECC4CA-5581-4C26-BF26-C07BFA543988}"/>
              </a:ext>
            </a:extLst>
          </p:cNvPr>
          <p:cNvSpPr/>
          <p:nvPr/>
        </p:nvSpPr>
        <p:spPr>
          <a:xfrm rot="11206146">
            <a:off x="9534974" y="2930827"/>
            <a:ext cx="819458" cy="155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Arrow: Right 10">
            <a:extLst>
              <a:ext uri="{FF2B5EF4-FFF2-40B4-BE49-F238E27FC236}">
                <a16:creationId xmlns:a16="http://schemas.microsoft.com/office/drawing/2014/main" id="{DB09342B-89FF-453C-8EFE-57B3838A4443}"/>
              </a:ext>
            </a:extLst>
          </p:cNvPr>
          <p:cNvSpPr/>
          <p:nvPr/>
        </p:nvSpPr>
        <p:spPr>
          <a:xfrm rot="16981714">
            <a:off x="9176725" y="2550815"/>
            <a:ext cx="419943" cy="11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087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1266</Words>
  <Application>Microsoft Office PowerPoint</Application>
  <PresentationFormat>Widescreen</PresentationFormat>
  <Paragraphs>128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McDonnell</dc:creator>
  <cp:lastModifiedBy>Ronan McDonnell</cp:lastModifiedBy>
  <cp:revision>19</cp:revision>
  <cp:lastPrinted>2021-04-13T16:49:52Z</cp:lastPrinted>
  <dcterms:created xsi:type="dcterms:W3CDTF">2021-03-16T09:19:40Z</dcterms:created>
  <dcterms:modified xsi:type="dcterms:W3CDTF">2021-04-14T08:39:14Z</dcterms:modified>
</cp:coreProperties>
</file>