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65" r:id="rId7"/>
    <p:sldMasterId id="2147483667" r:id="rId8"/>
    <p:sldMasterId id="2147483706" r:id="rId9"/>
    <p:sldMasterId id="2147483690" r:id="rId10"/>
    <p:sldMasterId id="2147483670" r:id="rId11"/>
    <p:sldMasterId id="2147483726" r:id="rId12"/>
    <p:sldMasterId id="2147483697" r:id="rId13"/>
  </p:sldMasterIdLst>
  <p:notesMasterIdLst>
    <p:notesMasterId r:id="rId45"/>
  </p:notesMasterIdLst>
  <p:sldIdLst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7A"/>
    <a:srgbClr val="208879"/>
    <a:srgbClr val="28AD9B"/>
    <a:srgbClr val="4F8725"/>
    <a:srgbClr val="65AD2F"/>
    <a:srgbClr val="869006"/>
    <a:srgbClr val="B8C609"/>
    <a:srgbClr val="65B32E"/>
    <a:srgbClr val="00ACE9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58"/>
  </p:normalViewPr>
  <p:slideViewPr>
    <p:cSldViewPr snapToGrid="0">
      <p:cViewPr varScale="1">
        <p:scale>
          <a:sx n="106" d="100"/>
          <a:sy n="106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1217480721057E-2"/>
          <c:y val="3.9346006102172038E-2"/>
          <c:w val="0.93083878251927898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D-F243-B06F-6D7E05F160CB}"/>
              </c:ext>
            </c:extLst>
          </c:dPt>
          <c:dPt>
            <c:idx val="1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D-F243-B06F-6D7E05F160CB}"/>
              </c:ext>
            </c:extLst>
          </c:dPt>
          <c:dPt>
            <c:idx val="2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D-F243-B06F-6D7E05F160CB}"/>
              </c:ext>
            </c:extLst>
          </c:dPt>
          <c:dPt>
            <c:idx val="3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D-F243-B06F-6D7E05F160CB}"/>
              </c:ext>
            </c:extLst>
          </c:dPt>
          <c:dPt>
            <c:idx val="4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D-F243-B06F-6D7E05F160CB}"/>
              </c:ext>
            </c:extLst>
          </c:dPt>
          <c:dPt>
            <c:idx val="5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D-F243-B06F-6D7E05F160C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4D-F243-B06F-6D7E05F16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6419020142809686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3.8917504432727347E-4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4406374239734"/>
          <c:y val="3.9346126875227948E-2"/>
          <c:w val="0.8577559362576026"/>
          <c:h val="0.80400772289334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0942-8B18-E598BE79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630153978727736"/>
              <c:y val="0.93801733493208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88540365902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3103879111"/>
          <c:y val="3.9346050019561131E-2"/>
          <c:w val="0.82336601439893242"/>
          <c:h val="0.8040081057294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A-5747-A8FA-B23FE5C08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4.5</c:v>
                </c:pt>
                <c:pt idx="2">
                  <c:v>1.4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A-5747-A8FA-B23FE5C08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14635010615609"/>
              <c:y val="0.9380174560042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2.7142795468563727E-3"/>
              <c:y val="0.40176602659085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0836271665616"/>
          <c:y val="3.9346126875227948E-2"/>
          <c:w val="0.86359163728334387"/>
          <c:h val="0.808130915264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C-E143-951E-C38BA2056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C-E143-951E-C38BA20564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Statistic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C-E143-951E-C38BA205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494440001384925"/>
              <c:y val="0.938548918680522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17662532777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8266643983552"/>
          <c:y val="0.1287807927135538"/>
          <c:w val="0.87151733356016436"/>
          <c:h val="0.71457345045819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7-A044-B6EF-AADDA4BA18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7-A044-B6EF-AADDA4BA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69583142229533"/>
              <c:y val="0.93447360784007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176608141442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9819639329953"/>
          <c:y val="0.12841761830721646"/>
          <c:w val="0.87950180360670038"/>
          <c:h val="0.69902411963715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9-7548-9CC2-AB0876295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9-7548-9CC2-AB0876295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9-7548-9CC2-AB08762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39004848039419"/>
              <c:y val="0.9246522531784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8.142838640569118E-3"/>
              <c:y val="0.39467847739000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863483606764719"/>
          <c:y val="1.2660542415384212E-2"/>
          <c:w val="0.553271863204434"/>
          <c:h val="7.335109998726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0024932896"/>
          <c:y val="3.9346006102172038E-2"/>
          <c:w val="0.85593739975067096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B-4246-9960-04FD5EEBA14D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B-4246-9960-04FD5EEBA14D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B-4246-9960-04FD5EEBA14D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B-4246-9960-04FD5EEBA1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B-4246-9960-04FD5EEB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86053863690615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4406374239734"/>
          <c:y val="3.9346126875227948E-2"/>
          <c:w val="0.8577559362576026"/>
          <c:h val="0.80400772289334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0942-8B18-E598BE79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630153978727736"/>
              <c:y val="0.93801733493208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88540365902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3103879111"/>
          <c:y val="3.9346050019561131E-2"/>
          <c:w val="0.82336601439893242"/>
          <c:h val="0.8040081057294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A-5747-A8FA-B23FE5C08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4.5</c:v>
                </c:pt>
                <c:pt idx="2">
                  <c:v>1.4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A-5747-A8FA-B23FE5C08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14635010615609"/>
              <c:y val="0.9380174560042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2.7142795468563727E-3"/>
              <c:y val="0.40176602659085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0836271665616"/>
          <c:y val="3.9346126875227948E-2"/>
          <c:w val="0.86359163728334387"/>
          <c:h val="0.808130915264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C-E143-951E-C38BA2056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C-E143-951E-C38BA20564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Statistic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C-E143-951E-C38BA205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494440001384925"/>
              <c:y val="0.938548918680522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17662532777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8266643983552"/>
          <c:y val="0.1287807927135538"/>
          <c:w val="0.87151733356016436"/>
          <c:h val="0.71457345045819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7-A044-B6EF-AADDA4BA18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7-A044-B6EF-AADDA4BA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69583142229533"/>
              <c:y val="0.93447360784007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176608141442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9819639329953"/>
          <c:y val="0.12841761830721646"/>
          <c:w val="0.87950180360670038"/>
          <c:h val="0.69902411963715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9-7548-9CC2-AB0876295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9-7548-9CC2-AB0876295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9-7548-9CC2-AB08762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39004848039419"/>
              <c:y val="0.9246522531784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8.142838640569118E-3"/>
              <c:y val="0.39467847739000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863483606764719"/>
          <c:y val="1.2660542415384212E-2"/>
          <c:w val="0.553271863204434"/>
          <c:h val="7.335109998726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1217480721057E-2"/>
          <c:y val="3.9346006102172038E-2"/>
          <c:w val="0.93083878251927898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D-F243-B06F-6D7E05F160CB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D-F243-B06F-6D7E05F160CB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D-F243-B06F-6D7E05F160CB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D-F243-B06F-6D7E05F160CB}"/>
              </c:ext>
            </c:extLst>
          </c:dPt>
          <c:dPt>
            <c:idx val="4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D-F243-B06F-6D7E05F160CB}"/>
              </c:ext>
            </c:extLst>
          </c:dPt>
          <c:dPt>
            <c:idx val="5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D-F243-B06F-6D7E05F160C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4D-F243-B06F-6D7E05F16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6419020142809686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3.8917504432727347E-4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0024932896"/>
          <c:y val="3.9346006102172038E-2"/>
          <c:w val="0.85593739975067096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B-4246-9960-04FD5EEBA14D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B-4246-9960-04FD5EEBA14D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B-4246-9960-04FD5EEBA14D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B-4246-9960-04FD5EEBA1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B-4246-9960-04FD5EEB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86053863690615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svg"/><Relationship Id="rId7" Type="http://schemas.openxmlformats.org/officeDocument/2006/relationships/image" Target="../media/image3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chart" Target="../charts/chart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6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svg"/><Relationship Id="rId7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7B97A-CEBC-40C5-834C-BF2B9071A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97AB64-8FB5-7587-D4B6-011770A345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D520D76-BB33-AE01-B6F7-EA26E0D812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65B32E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D78127-ED98-5B89-2895-C9662E36F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166151E-0F94-B70E-5A66-C2A1EF6372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16BEB76-4623-B783-FFB0-EBA64DDEFF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BF235C9-5451-AC4D-9915-604DF167878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A2E2FA-1B09-D42A-D53B-191BEDB1002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E23CE2-74A6-44B2-1942-A28B020E6AF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2_Corpora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591BB1-D19A-59A5-B8D6-1C3A6756E62C}"/>
              </a:ext>
            </a:extLst>
          </p:cNvPr>
          <p:cNvSpPr txBox="1">
            <a:spLocks/>
          </p:cNvSpPr>
          <p:nvPr userDrawn="1"/>
        </p:nvSpPr>
        <p:spPr>
          <a:xfrm>
            <a:off x="3733227" y="-12026"/>
            <a:ext cx="8458773" cy="6870028"/>
          </a:xfrm>
          <a:custGeom>
            <a:avLst/>
            <a:gdLst>
              <a:gd name="connsiteX0" fmla="*/ 0 w 8443965"/>
              <a:gd name="connsiteY0" fmla="*/ 0 h 6858001"/>
              <a:gd name="connsiteX1" fmla="*/ 8443965 w 8443965"/>
              <a:gd name="connsiteY1" fmla="*/ 0 h 6858001"/>
              <a:gd name="connsiteX2" fmla="*/ 8443965 w 8443965"/>
              <a:gd name="connsiteY2" fmla="*/ 6858001 h 6858001"/>
              <a:gd name="connsiteX3" fmla="*/ 5837993 w 8443965"/>
              <a:gd name="connsiteY3" fmla="*/ 6858001 h 6858001"/>
              <a:gd name="connsiteX4" fmla="*/ 5828163 w 8443965"/>
              <a:gd name="connsiteY4" fmla="*/ 4440604 h 6858001"/>
              <a:gd name="connsiteX5" fmla="*/ 5829034 w 8443965"/>
              <a:gd name="connsiteY5" fmla="*/ 4436303 h 6858001"/>
              <a:gd name="connsiteX6" fmla="*/ 5835033 w 8443965"/>
              <a:gd name="connsiteY6" fmla="*/ 4346718 h 6858001"/>
              <a:gd name="connsiteX7" fmla="*/ 5835033 w 8443965"/>
              <a:gd name="connsiteY7" fmla="*/ 1903888 h 6858001"/>
              <a:gd name="connsiteX8" fmla="*/ 5495367 w 8443965"/>
              <a:gd name="connsiteY8" fmla="*/ 1316648 h 6858001"/>
              <a:gd name="connsiteX9" fmla="*/ 3376790 w 8443965"/>
              <a:gd name="connsiteY9" fmla="*/ 95233 h 6858001"/>
              <a:gd name="connsiteX10" fmla="*/ 3125962 w 8443965"/>
              <a:gd name="connsiteY10" fmla="*/ 10255 h 6858001"/>
              <a:gd name="connsiteX11" fmla="*/ 3051965 w 8443965"/>
              <a:gd name="connsiteY11" fmla="*/ 5409 h 6858001"/>
              <a:gd name="connsiteX12" fmla="*/ 3051965 w 8443965"/>
              <a:gd name="connsiteY12" fmla="*/ 4436 h 6858001"/>
              <a:gd name="connsiteX13" fmla="*/ 0 w 8443965"/>
              <a:gd name="connsiteY13" fmla="*/ 1209 h 6858001"/>
              <a:gd name="connsiteX14" fmla="*/ 0 w 8443965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3965" h="6858001">
                <a:moveTo>
                  <a:pt x="0" y="0"/>
                </a:moveTo>
                <a:lnTo>
                  <a:pt x="8443965" y="0"/>
                </a:lnTo>
                <a:lnTo>
                  <a:pt x="8443965" y="6858001"/>
                </a:lnTo>
                <a:lnTo>
                  <a:pt x="5837993" y="6858001"/>
                </a:lnTo>
                <a:lnTo>
                  <a:pt x="5828163" y="4440604"/>
                </a:lnTo>
                <a:lnTo>
                  <a:pt x="5829034" y="4436303"/>
                </a:lnTo>
                <a:cubicBezTo>
                  <a:pt x="5833000" y="4406810"/>
                  <a:pt x="5835033" y="4376891"/>
                  <a:pt x="5835033" y="4346718"/>
                </a:cubicBezTo>
                <a:lnTo>
                  <a:pt x="5835033" y="1903888"/>
                </a:lnTo>
                <a:cubicBezTo>
                  <a:pt x="5835033" y="1662511"/>
                  <a:pt x="5704931" y="1437337"/>
                  <a:pt x="5495367" y="1316648"/>
                </a:cubicBezTo>
                <a:lnTo>
                  <a:pt x="3376790" y="95233"/>
                </a:lnTo>
                <a:cubicBezTo>
                  <a:pt x="3299358" y="50603"/>
                  <a:pt x="3214057" y="21845"/>
                  <a:pt x="3125962" y="10255"/>
                </a:cubicBezTo>
                <a:lnTo>
                  <a:pt x="3051965" y="5409"/>
                </a:lnTo>
                <a:lnTo>
                  <a:pt x="3051965" y="4436"/>
                </a:lnTo>
                <a:lnTo>
                  <a:pt x="0" y="1209"/>
                </a:lnTo>
                <a:lnTo>
                  <a:pt x="0" y="0"/>
                </a:lnTo>
                <a:close/>
              </a:path>
            </a:pathLst>
          </a:custGeom>
          <a:solidFill>
            <a:srgbClr val="00ACE9"/>
          </a:solidFill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1600" y="3429000"/>
            <a:ext cx="3366896" cy="17892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1600" y="1312652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1951" y="2379513"/>
            <a:ext cx="4828706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1599" y="3041415"/>
            <a:ext cx="480941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556338C-ECCA-DD93-63D2-4C9F37008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875" y="3817370"/>
            <a:ext cx="1075653" cy="11975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1DC456-F5F6-EF5A-509C-A158116D8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2889" y="3131532"/>
            <a:ext cx="534371" cy="59493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BB007E-2768-28EA-8241-6C909689D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3680"/>
          <a:stretch/>
        </p:blipFill>
        <p:spPr>
          <a:xfrm>
            <a:off x="8594252" y="4973575"/>
            <a:ext cx="1921623" cy="1884426"/>
          </a:xfrm>
          <a:prstGeom prst="rect">
            <a:avLst/>
          </a:prstGeom>
        </p:spPr>
      </p:pic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554CD21-B23D-2403-0005-63F6A2E7F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122" y="1312980"/>
            <a:ext cx="2944812" cy="3905250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BCCF076A-7BF3-1DE7-2C50-163B867069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B0E51-D726-7CB6-1987-24A876137D6F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BE2BA43-6671-3525-EB94-F8155189CD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6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lid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3BCA3B3-1B8C-0F71-14F0-712D1FA4E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6D0EA-F963-B29D-0BB2-D43B2DAB8C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69ADE4-E459-25D4-EE3A-850C101D0F98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596E10-C87F-DC71-70D1-F5CA563C4B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DB24D01-17C2-D524-04C1-582485527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56F3DE-8533-D211-5291-3AF8EB0B17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C67FFB2-6B8C-1288-1D4F-E487EBB1F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382D73A-A1BF-EFA0-DEC8-84A399B987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F5698-B2F7-4AA9-0F3C-AE1C0DD4218D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02F89D1-6753-6F65-49BE-A4C3616550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5142620-619B-9459-6D4D-5788B2363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38EEBF-BDA8-27D2-112F-93FE1F41BC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B0E0998-D645-B897-23B3-241836A7AD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DEDAD68-B7F4-2ED9-FF80-C08EDC8CF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C49F66-AA67-9D56-998D-7094DCD465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67CE1FB-5A7D-6914-C767-1EF050546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9CFBBC5-0886-F277-481D-4CA6607B3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B63D8-427D-E57F-B285-5641299B2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5A317EF-7C6E-5AF9-0CE4-58DFE72A8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031043-AB8D-86D8-7513-20F586F593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8D8186F-4485-E046-2685-DE65F3A32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11B53-0CFA-EA81-55B5-C8030AC963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16A0F4-0C3E-8AE0-1CDB-AA5D2CEB5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725B381-44E1-3A88-5774-94A6AD75C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A61B8-4C6A-B404-D150-4765B4BE0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3F4BFF5-2C74-885D-B5EE-A09C14A9C4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F23FABF-E7D1-68DA-92EB-BDD33D08A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9784CB-38CE-2F1A-641F-E95C828B0A7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4D64211-6209-F26C-2340-B30E2D330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 and partner logo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97A30C-4246-5CDE-33E7-CDAD1BD29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139"/>
          <a:stretch/>
        </p:blipFill>
        <p:spPr>
          <a:xfrm flipH="1">
            <a:off x="10233610" y="4653077"/>
            <a:ext cx="1958390" cy="2204923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FBC526C-B38D-92FD-A711-3049083A92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63856" y="5541817"/>
            <a:ext cx="1489599" cy="114992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70DB55-424B-663D-B03D-F9C6DF795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5E3461-557E-9BD1-4418-5F344C66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1284E80-723F-76B1-3F7F-2C22DE49A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65B32E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D30EBC-04F5-7A5A-D81E-EB52A3206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79FD72-87A2-876B-181A-9528901C04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2A25D25-0C26-BB80-E722-B6AB5ADA85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25301E2-EE1E-EBA5-B5DD-EC9C51A00D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5464F63-78E5-05E1-72F4-059465E2134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D195-CCB8-B2A4-D152-D3946B8555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F49938F-B724-33A3-E216-DE2113078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DAB559-EB7B-35BF-0184-FC04DAB2F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8B835E-A6B9-62E8-4F78-8D49C0922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AFABE3-2C03-D9D6-32F6-4671B46761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9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9B026A0-81BC-A832-1A14-BEE3937FB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AE9BB-E8C7-BEF5-A259-B2B1DFD446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CC22E0F-65F9-E3D0-4F52-23A24B13F2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EBDCE02-C1FF-EDE0-D93B-5B775B24C3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CD5CB7-EF9C-3221-6101-776A6B56A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F32EB5-A394-6B96-7880-6CC8DA0D0F7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55050A5-348D-0AC4-EF90-C40409D953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6F3C9E-D7CC-B80C-50ED-7FAF42183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1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487B2C-FD7C-57F8-EF72-207DF57C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4E1C-C3F8-7864-6F10-9AA8F8DA70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7CBF5BE-3BB7-173F-67CB-18092D063E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93896" y="4890727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A878CF-AEBD-8182-4FAD-3407C2E04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7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CF67455-FEED-8958-D54A-EF3CDB1EF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A04AF5-C147-5791-4165-CC828B9B45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EE528AC-2777-CB8A-6B78-4BE595080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4C5E49BF-E145-2E95-96F5-AD919F6B6B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409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B744B92-2128-FE88-7808-881D402B3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3B09E39-C1C1-BC6D-B353-2C0F79BE1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94D043-FE6C-D758-07CC-55BBDE9410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89EAEAA-F19C-BD07-E5E3-F45D788E35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0723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23A39C0-AF86-68AB-3F37-77B071600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BC55B3-E8F8-6FCE-CB14-1B85D2B66F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 _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DAA8C5-6D92-D104-AD01-540CA45D1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D11CDB-2456-78DF-B0C0-CBF319A904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6280778-4A67-0C53-0585-9A055734A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91891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DB26C8-96ED-BA04-6752-5E44D0314B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7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29DA8A-7D94-6E04-1C4C-EBB3595A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5F419E-BB6C-A4AC-9F1E-D5090DAC3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C82E437-78A6-A226-FF3B-6E775D51F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7E047BE-4EAE-D4B4-83A0-109A9BF097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CF70D94-8493-EC5C-F43C-77EED05DA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4A55B7-E26D-DC72-AB6D-0E14AD0AB11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66F66F9D-8ECB-58AD-F97E-9478EB2248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BBEB49-9A37-90D6-AEFA-985CAF9F1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9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EE34AA-C724-5836-177C-478CC6923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554CC-DD14-F989-E3B0-0A0A960DE1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7732825-13BD-E6D8-9D19-E3B4FC43E0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DD68ABB-43F1-76CF-87A6-579A6ECBE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723399-F3CD-CBC7-E62D-D23E336B76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wo Column Shaded Table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67257F-65FD-0299-3120-ED6F75A7BC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459097"/>
              </p:ext>
            </p:extLst>
          </p:nvPr>
        </p:nvGraphicFramePr>
        <p:xfrm>
          <a:off x="5764362" y="2220661"/>
          <a:ext cx="4678960" cy="33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25926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993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1D393-1A00-E2B8-6D6D-A4579BAE1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0143989"/>
              </p:ext>
            </p:extLst>
          </p:nvPr>
        </p:nvGraphicFramePr>
        <p:xfrm>
          <a:off x="697063" y="2223336"/>
          <a:ext cx="4678960" cy="3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79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671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29159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7E8D1D9A-89DB-FF28-5E96-C3A9C9DF3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9A68C8-1554-E62F-AF3D-EE9F62FCA03B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BC8F81B-BB27-56F6-C4B6-789EA25CD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hree column white cell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6058BA-DC93-6470-BA9A-9AAC2C7BFF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8203303"/>
              </p:ext>
            </p:extLst>
          </p:nvPr>
        </p:nvGraphicFramePr>
        <p:xfrm>
          <a:off x="680443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B24822-33A6-A294-2B9B-96907693FC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7427441"/>
              </p:ext>
            </p:extLst>
          </p:nvPr>
        </p:nvGraphicFramePr>
        <p:xfrm>
          <a:off x="5764362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D61A3150-1ADC-43FC-C80D-BE066E8B2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F22003-3093-E5AC-47C1-F4DC1F66311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913DB60-3975-A933-A23B-A231585885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Bar chart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C105248-8147-0746-E08D-0E1EA9D81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0D3366-A4C6-9A3F-18C6-D9D3DDC44DD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full page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38C102-DD09-121F-2764-75C1699F708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49889716"/>
              </p:ext>
            </p:extLst>
          </p:nvPr>
        </p:nvGraphicFramePr>
        <p:xfrm>
          <a:off x="680442" y="2199570"/>
          <a:ext cx="9746257" cy="35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E121D42-DB99-AF81-F73D-6B3AEB695E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3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2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6996540-F4B1-57EA-7875-B33BBDFF7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47C9A0-BFC6-8BAA-7577-4956D2A89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43F9B2E-5279-1B1E-7CCE-450592C8F1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5074101"/>
              </p:ext>
            </p:extLst>
          </p:nvPr>
        </p:nvGraphicFramePr>
        <p:xfrm>
          <a:off x="697064" y="2215516"/>
          <a:ext cx="4351817" cy="33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144F3FD-4861-8B50-BC66-9450129744E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1170910"/>
              </p:ext>
            </p:extLst>
          </p:nvPr>
        </p:nvGraphicFramePr>
        <p:xfrm>
          <a:off x="5764361" y="2205557"/>
          <a:ext cx="4351817" cy="33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565CE246-56F3-CAF8-531B-894EC55FE1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8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Multi column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E1E929B-CF22-4D10-2A27-355BD6A84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CDA30-E6DC-624B-C874-0F08F4A6DA9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EE3718-585A-B3A8-5B88-E3B5B6C2A5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04736997"/>
              </p:ext>
            </p:extLst>
          </p:nvPr>
        </p:nvGraphicFramePr>
        <p:xfrm>
          <a:off x="680442" y="2215516"/>
          <a:ext cx="4487906" cy="343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4BDE18-3960-9B97-B2EC-50FCA9E012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1775335"/>
              </p:ext>
            </p:extLst>
          </p:nvPr>
        </p:nvGraphicFramePr>
        <p:xfrm>
          <a:off x="5743554" y="2271687"/>
          <a:ext cx="4372623" cy="33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6BB6F151-A21F-2F74-E494-BC1831B471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96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tacked column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BF44C35-9D5F-9925-7925-644BC4593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F4A08F-9CAB-43D5-A72A-751FF96337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E440C2-25F6-4B8C-A052-EB428E7F9B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38234501"/>
              </p:ext>
            </p:extLst>
          </p:nvPr>
        </p:nvGraphicFramePr>
        <p:xfrm>
          <a:off x="680442" y="2271688"/>
          <a:ext cx="4348562" cy="333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C5323EB-7FB2-6ECA-1DE3-5DA90BE385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2269916"/>
              </p:ext>
            </p:extLst>
          </p:nvPr>
        </p:nvGraphicFramePr>
        <p:xfrm>
          <a:off x="5764361" y="2318355"/>
          <a:ext cx="4348562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9DE2062-FB46-0495-4C12-44D08EA1AD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lid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6D0EA-F963-B29D-0BB2-D43B2DAB8C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69ADE4-E459-25D4-EE3A-850C101D0F98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EDFA58-9345-8DAA-5A51-2AB8720EA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9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rgbClr val="3D3D3D"/>
                </a:solidFill>
              </a:rPr>
              <a:t>June 2025</a:t>
            </a:r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8CD36C0-1C2A-B06F-5010-488C494E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7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9C9E7464-4403-4BDB-2883-2BA44A0EC2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0A66193F-87CA-7F36-F3EE-176ED6328A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2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 and partner logo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97A30C-4246-5CDE-33E7-CDAD1BD29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139"/>
          <a:stretch/>
        </p:blipFill>
        <p:spPr>
          <a:xfrm flipH="1">
            <a:off x="10233610" y="4653077"/>
            <a:ext cx="1958390" cy="2204923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A65E3E0-AB00-C48C-248D-F15099C6F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035D3FB-CE50-E7E7-13DA-3FAD170DD8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FBC526C-B38D-92FD-A711-3049083A92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63856" y="5541817"/>
            <a:ext cx="1489599" cy="114992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58245-53C8-AD43-55F4-F59FE1851D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30E51F-BF96-FA72-FE88-70EEE65A69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183E64-CD9D-8025-41A9-97A1199BAE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3931149-F720-047C-0D1D-8B1556721C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50390C-CEE6-1F70-1FC8-67D136C1BB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B93837F-09C6-2474-413D-7976ED7525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5031DF7-48AC-3211-2A95-81A1FF9196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5A317EF-7C6E-5AF9-0CE4-58DFE72A8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0C9F69-EA13-F4EF-D528-CFBAA4417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FF75F8-7F3F-A0A3-0886-BC07F9A1A8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0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2AAD50-F4C6-2DE8-4C47-62F9579D12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1613" y="-1"/>
            <a:ext cx="2797851" cy="186523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2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2772424-E620-D8C1-BA1A-61590D8A4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8B835E-A6B9-62E8-4F78-8D49C0922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F51045-EC8A-4BC2-237B-172387F27A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0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CC22E0F-65F9-E3D0-4F52-23A24B13F2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1B5B6E-2A47-3534-2273-FFC19FA7C1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9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55050A5-348D-0AC4-EF90-C40409D953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068567-D173-92D5-B90B-3D5C7CE809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96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7CBF5BE-3BB7-173F-67CB-18092D063E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93896" y="4890727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0F7DDF-97C5-E1D2-A8D7-4B3745BBC2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EE528AC-2777-CB8A-6B78-4BE595080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4C5E49BF-E145-2E95-96F5-AD919F6B6B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409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801E94-B784-C56B-A96A-F5E253707B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ection slid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EE023B-C558-BDA6-4163-9BD9ABD1A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827"/>
          <a:stretch/>
        </p:blipFill>
        <p:spPr>
          <a:xfrm>
            <a:off x="101136" y="6076462"/>
            <a:ext cx="871656" cy="7974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80E248-6692-436B-CD40-7C98C643BC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2" y="2126578"/>
            <a:ext cx="3936842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B8C5AB-3212-68D4-D84E-E04DD025A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226" y="3032326"/>
            <a:ext cx="4423083" cy="1330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1F70-3DEE-80CC-ED7F-344191330B6C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3A753-936D-73BA-3AE0-3AABCF3BD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65" y="0"/>
            <a:ext cx="1753200" cy="10802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149051-F5D4-400D-7489-65D6ABE26D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19083" b="27029"/>
          <a:stretch/>
        </p:blipFill>
        <p:spPr>
          <a:xfrm>
            <a:off x="7276512" y="2084865"/>
            <a:ext cx="4915488" cy="47731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D05B03-3BED-EB63-7796-72C3064101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9919" y="4834330"/>
            <a:ext cx="1228331" cy="13675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66A8E0D-043A-7AFD-1CE5-3BD9A1AD4F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2019" y="1080209"/>
            <a:ext cx="1075653" cy="119756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9DEC842-5BDB-7ADC-ED38-A10C10AD84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055" y="946351"/>
            <a:ext cx="534371" cy="5949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FDB79D-FC63-9555-3D7A-334859C570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98246" y="2520642"/>
            <a:ext cx="1537244" cy="17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89EAEAA-F19C-BD07-E5E3-F45D788E35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0723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23A39C0-AF86-68AB-3F37-77B071600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9DFB94-BD18-E1AA-B16E-7841959421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 _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6280778-4A67-0C53-0585-9A055734A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91891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477D96-5117-D513-5F8C-1D8B672DC7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8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C82E437-78A6-A226-FF3B-6E775D51F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DEDD22-E3F0-AFD8-B5DB-046391D2A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8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66F66F9D-8ECB-58AD-F97E-9478EB2248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1EAFE3-54E9-C855-9828-0758C91B06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89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7732825-13BD-E6D8-9D19-E3B4FC43E0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DD68ABB-43F1-76CF-87A6-579A6ECBE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2CAFD-C83A-AC85-3F3E-C47F6D3CDF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2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st NI_Section slid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EE023B-C558-BDA6-4163-9BD9ABD1A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827"/>
          <a:stretch/>
        </p:blipFill>
        <p:spPr>
          <a:xfrm>
            <a:off x="101136" y="6076462"/>
            <a:ext cx="871656" cy="7974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80E248-6692-436B-CD40-7C98C643BC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2" y="2126578"/>
            <a:ext cx="3936842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B8C5AB-3212-68D4-D84E-E04DD025A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226" y="3032326"/>
            <a:ext cx="4423083" cy="1330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1F70-3DEE-80CC-ED7F-344191330B6C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EAF1B2-5B8F-BE75-AF67-A36DCFFFB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65" y="0"/>
            <a:ext cx="1753200" cy="10802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9BA5DE-9A22-0DBA-2658-7AA05A6E82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19083" b="27029"/>
          <a:stretch/>
        </p:blipFill>
        <p:spPr>
          <a:xfrm>
            <a:off x="7276512" y="2084865"/>
            <a:ext cx="4915488" cy="47731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3AC70E-734C-CBCE-FAF8-C1119A5037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9919" y="4834330"/>
            <a:ext cx="1228331" cy="13675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9B966DA-10C4-A211-46A1-5C3A71B470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2019" y="1080209"/>
            <a:ext cx="1075653" cy="119756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8AD8F9E-D111-7BEF-8236-CD955AA4A8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055" y="946351"/>
            <a:ext cx="534371" cy="5949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98BBA81-100E-85F3-764F-4963EFF186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98246" y="2520642"/>
            <a:ext cx="1537244" cy="17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wo Column Shaded Table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67257F-65FD-0299-3120-ED6F75A7BC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459097"/>
              </p:ext>
            </p:extLst>
          </p:nvPr>
        </p:nvGraphicFramePr>
        <p:xfrm>
          <a:off x="5764362" y="2220661"/>
          <a:ext cx="4678960" cy="33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25926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993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1D393-1A00-E2B8-6D6D-A4579BAE1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0143989"/>
              </p:ext>
            </p:extLst>
          </p:nvPr>
        </p:nvGraphicFramePr>
        <p:xfrm>
          <a:off x="697063" y="2223336"/>
          <a:ext cx="4678960" cy="3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79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671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29159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C953C822-1BA6-6927-65E2-A29125C7B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1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hree column white cell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6058BA-DC93-6470-BA9A-9AAC2C7BFF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8203303"/>
              </p:ext>
            </p:extLst>
          </p:nvPr>
        </p:nvGraphicFramePr>
        <p:xfrm>
          <a:off x="680443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B24822-33A6-A294-2B9B-96907693FC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7427441"/>
              </p:ext>
            </p:extLst>
          </p:nvPr>
        </p:nvGraphicFramePr>
        <p:xfrm>
          <a:off x="5764362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C42289EA-A9AE-20D4-51CD-F5215CCC6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Bar chart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full page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38C102-DD09-121F-2764-75C1699F708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90302081"/>
              </p:ext>
            </p:extLst>
          </p:nvPr>
        </p:nvGraphicFramePr>
        <p:xfrm>
          <a:off x="680442" y="2199570"/>
          <a:ext cx="9746257" cy="35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CAE724D-81AB-8B42-39D0-BCD5641FB3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1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2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43F9B2E-5279-1B1E-7CCE-450592C8F1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102517"/>
              </p:ext>
            </p:extLst>
          </p:nvPr>
        </p:nvGraphicFramePr>
        <p:xfrm>
          <a:off x="697064" y="2215516"/>
          <a:ext cx="4351817" cy="33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144F3FD-4861-8B50-BC66-9450129744E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1170910"/>
              </p:ext>
            </p:extLst>
          </p:nvPr>
        </p:nvGraphicFramePr>
        <p:xfrm>
          <a:off x="5764361" y="2205557"/>
          <a:ext cx="4351817" cy="33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1B52433F-EF66-A8F2-2606-5E35BE4D0B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ection slid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EE023B-C558-BDA6-4163-9BD9ABD1A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827"/>
          <a:stretch/>
        </p:blipFill>
        <p:spPr>
          <a:xfrm>
            <a:off x="101136" y="6076462"/>
            <a:ext cx="871656" cy="7974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80E248-6692-436B-CD40-7C98C643BC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2" y="2126578"/>
            <a:ext cx="3936842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B8C5AB-3212-68D4-D84E-E04DD025A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226" y="3032326"/>
            <a:ext cx="4423083" cy="1330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1F70-3DEE-80CC-ED7F-344191330B6C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EAF1B2-5B8F-BE75-AF67-A36DCFFFB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65" y="0"/>
            <a:ext cx="1753200" cy="10802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9BA5DE-9A22-0DBA-2658-7AA05A6E82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19083" b="27029"/>
          <a:stretch/>
        </p:blipFill>
        <p:spPr>
          <a:xfrm>
            <a:off x="7276512" y="2084865"/>
            <a:ext cx="4915488" cy="47731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3AC70E-734C-CBCE-FAF8-C1119A5037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9919" y="4834330"/>
            <a:ext cx="1228331" cy="13675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9B966DA-10C4-A211-46A1-5C3A71B470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2019" y="1080209"/>
            <a:ext cx="1075653" cy="119756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8AD8F9E-D111-7BEF-8236-CD955AA4A8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055" y="946351"/>
            <a:ext cx="534371" cy="5949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98BBA81-100E-85F3-764F-4963EFF186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98246" y="2520642"/>
            <a:ext cx="1537244" cy="17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Multi column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EE3718-585A-B3A8-5B88-E3B5B6C2A5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04736997"/>
              </p:ext>
            </p:extLst>
          </p:nvPr>
        </p:nvGraphicFramePr>
        <p:xfrm>
          <a:off x="680442" y="2215516"/>
          <a:ext cx="4487906" cy="343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4BDE18-3960-9B97-B2EC-50FCA9E012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1775335"/>
              </p:ext>
            </p:extLst>
          </p:nvPr>
        </p:nvGraphicFramePr>
        <p:xfrm>
          <a:off x="5743554" y="2271687"/>
          <a:ext cx="4372623" cy="33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34E34A77-33E6-9636-2173-08213792DE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8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tacked column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25/06/2025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E440C2-25F6-4B8C-A052-EB428E7F9B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38234501"/>
              </p:ext>
            </p:extLst>
          </p:nvPr>
        </p:nvGraphicFramePr>
        <p:xfrm>
          <a:off x="680442" y="2271688"/>
          <a:ext cx="4348562" cy="333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C5323EB-7FB2-6ECA-1DE3-5DA90BE385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2269916"/>
              </p:ext>
            </p:extLst>
          </p:nvPr>
        </p:nvGraphicFramePr>
        <p:xfrm>
          <a:off x="5764361" y="2318355"/>
          <a:ext cx="4348562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8610E6E7-A0E4-CA3D-5615-8FED00946B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8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End slid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4227E05-B72C-1CAD-2FA1-314ED090D778}"/>
              </a:ext>
            </a:extLst>
          </p:cNvPr>
          <p:cNvSpPr txBox="1"/>
          <p:nvPr userDrawn="1"/>
        </p:nvSpPr>
        <p:spPr>
          <a:xfrm>
            <a:off x="891702" y="2096178"/>
            <a:ext cx="3083950" cy="7848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6B2D05-7DED-50A9-B03F-1AB8A72E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141" y="1113090"/>
            <a:ext cx="534371" cy="5949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558487-8015-0A4A-5A46-670468991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0479"/>
          <a:stretch/>
        </p:blipFill>
        <p:spPr>
          <a:xfrm>
            <a:off x="6899222" y="1900975"/>
            <a:ext cx="4973637" cy="49570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F512ED-0569-09B0-CA93-EA6EA3B43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2886" y="2275278"/>
            <a:ext cx="873933" cy="9729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3A21AE-9F75-C1E9-822E-8FC3576710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2695" y="4060119"/>
            <a:ext cx="1553073" cy="17290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98C18D6-4785-F336-E322-9F96C45FE5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364F84-97DD-E338-47AB-A2D2D3FF2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544" y="3122329"/>
            <a:ext cx="1133634" cy="12621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C517DF5-1124-517D-0880-D1FB6E1662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End slid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4227E05-B72C-1CAD-2FA1-314ED090D778}"/>
              </a:ext>
            </a:extLst>
          </p:cNvPr>
          <p:cNvSpPr txBox="1"/>
          <p:nvPr userDrawn="1"/>
        </p:nvSpPr>
        <p:spPr>
          <a:xfrm>
            <a:off x="891702" y="2096178"/>
            <a:ext cx="3083950" cy="7848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6B2D05-7DED-50A9-B03F-1AB8A72E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141" y="1113090"/>
            <a:ext cx="534371" cy="5949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558487-8015-0A4A-5A46-670468991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0479"/>
          <a:stretch/>
        </p:blipFill>
        <p:spPr>
          <a:xfrm>
            <a:off x="6899222" y="1900975"/>
            <a:ext cx="4973637" cy="49570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F512ED-0569-09B0-CA93-EA6EA3B43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2886" y="2275278"/>
            <a:ext cx="873933" cy="9729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3A21AE-9F75-C1E9-822E-8FC3576710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2695" y="4060119"/>
            <a:ext cx="1553073" cy="17290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98C18D6-4785-F336-E322-9F96C45FE5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364F84-97DD-E338-47AB-A2D2D3FF2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544" y="3122329"/>
            <a:ext cx="1133634" cy="126211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7DD466D-6561-0905-9771-3A1EBE85C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1_Corporat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0742029-4DEA-4EE5-0793-B033829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592" y="2847822"/>
            <a:ext cx="3366896" cy="919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592" y="731474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3E3AFC8D-08C4-1A3F-6C3A-AFB2C49EE5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0592" y="3940865"/>
            <a:ext cx="3366895" cy="17244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image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591" y="1813537"/>
            <a:ext cx="6339453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591" y="2460237"/>
            <a:ext cx="631412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2C6CD-F0FF-1914-F99F-D383E01CA07A}"/>
              </a:ext>
            </a:extLst>
          </p:cNvPr>
          <p:cNvGrpSpPr/>
          <p:nvPr userDrawn="1"/>
        </p:nvGrpSpPr>
        <p:grpSpPr>
          <a:xfrm>
            <a:off x="4969904" y="5158409"/>
            <a:ext cx="2475587" cy="1699591"/>
            <a:chOff x="4870513" y="4818479"/>
            <a:chExt cx="2970722" cy="2039521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5313E06-A2B9-6FA9-6053-6B7B6597C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5582" y="4818479"/>
              <a:ext cx="1075653" cy="119756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C649C27-96EB-41B4-DA43-F0C7A27E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7827"/>
            <a:stretch/>
          </p:blipFill>
          <p:spPr>
            <a:xfrm>
              <a:off x="4870513" y="4917494"/>
              <a:ext cx="2121095" cy="19405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95F620-6A3A-1266-4C08-28972C6881FB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A59AD3-9628-4699-397F-3670A1E4B2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6729" y="-1"/>
            <a:ext cx="1795272" cy="110613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BB9A91-E48D-0A6A-429A-973A8E6880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11725" y="0"/>
            <a:ext cx="6980275" cy="6885019"/>
          </a:xfrm>
          <a:custGeom>
            <a:avLst/>
            <a:gdLst>
              <a:gd name="connsiteX0" fmla="*/ 3773631 w 6980275"/>
              <a:gd name="connsiteY0" fmla="*/ 0 h 6885019"/>
              <a:gd name="connsiteX1" fmla="*/ 5245876 w 6980275"/>
              <a:gd name="connsiteY1" fmla="*/ 0 h 6885019"/>
              <a:gd name="connsiteX2" fmla="*/ 5260588 w 6980275"/>
              <a:gd name="connsiteY2" fmla="*/ 35602 h 6885019"/>
              <a:gd name="connsiteX3" fmla="*/ 5781736 w 6980275"/>
              <a:gd name="connsiteY3" fmla="*/ 939544 h 6885019"/>
              <a:gd name="connsiteX4" fmla="*/ 6032297 w 6980275"/>
              <a:gd name="connsiteY4" fmla="*/ 1084471 h 6885019"/>
              <a:gd name="connsiteX5" fmla="*/ 6977206 w 6980275"/>
              <a:gd name="connsiteY5" fmla="*/ 1084471 h 6885019"/>
              <a:gd name="connsiteX6" fmla="*/ 6977206 w 6980275"/>
              <a:gd name="connsiteY6" fmla="*/ 1903998 h 6885019"/>
              <a:gd name="connsiteX7" fmla="*/ 6977206 w 6980275"/>
              <a:gd name="connsiteY7" fmla="*/ 2287588 h 6885019"/>
              <a:gd name="connsiteX8" fmla="*/ 6977206 w 6980275"/>
              <a:gd name="connsiteY8" fmla="*/ 4346828 h 6885019"/>
              <a:gd name="connsiteX9" fmla="*/ 6971207 w 6980275"/>
              <a:gd name="connsiteY9" fmla="*/ 4436413 h 6885019"/>
              <a:gd name="connsiteX10" fmla="*/ 6970336 w 6980275"/>
              <a:gd name="connsiteY10" fmla="*/ 4440714 h 6885019"/>
              <a:gd name="connsiteX11" fmla="*/ 6980275 w 6980275"/>
              <a:gd name="connsiteY11" fmla="*/ 6885019 h 6885019"/>
              <a:gd name="connsiteX12" fmla="*/ 6178403 w 6980275"/>
              <a:gd name="connsiteY12" fmla="*/ 6865142 h 6885019"/>
              <a:gd name="connsiteX13" fmla="*/ 5323637 w 6980275"/>
              <a:gd name="connsiteY13" fmla="*/ 6865142 h 6885019"/>
              <a:gd name="connsiteX14" fmla="*/ 3248155 w 6980275"/>
              <a:gd name="connsiteY14" fmla="*/ 6875082 h 6885019"/>
              <a:gd name="connsiteX15" fmla="*/ 2773477 w 6980275"/>
              <a:gd name="connsiteY15" fmla="*/ 6877642 h 6885019"/>
              <a:gd name="connsiteX16" fmla="*/ 2763558 w 6980275"/>
              <a:gd name="connsiteY16" fmla="*/ 4438433 h 6885019"/>
              <a:gd name="connsiteX17" fmla="*/ 2764429 w 6980275"/>
              <a:gd name="connsiteY17" fmla="*/ 4434128 h 6885019"/>
              <a:gd name="connsiteX18" fmla="*/ 2770434 w 6980275"/>
              <a:gd name="connsiteY18" fmla="*/ 4344460 h 6885019"/>
              <a:gd name="connsiteX19" fmla="*/ 2770434 w 6980275"/>
              <a:gd name="connsiteY19" fmla="*/ 1899359 h 6885019"/>
              <a:gd name="connsiteX20" fmla="*/ 2430453 w 6980275"/>
              <a:gd name="connsiteY20" fmla="*/ 1311572 h 6885019"/>
              <a:gd name="connsiteX21" fmla="*/ 309906 w 6980275"/>
              <a:gd name="connsiteY21" fmla="*/ 89021 h 6885019"/>
              <a:gd name="connsiteX22" fmla="*/ 58845 w 6980275"/>
              <a:gd name="connsiteY22" fmla="*/ 3965 h 6885019"/>
              <a:gd name="connsiteX23" fmla="*/ 0 w 6980275"/>
              <a:gd name="connsiteY23" fmla="*/ 111 h 6885019"/>
              <a:gd name="connsiteX24" fmla="*/ 3773631 w 6980275"/>
              <a:gd name="connsiteY24" fmla="*/ 4101 h 68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80275" h="6885019">
                <a:moveTo>
                  <a:pt x="3773631" y="0"/>
                </a:moveTo>
                <a:lnTo>
                  <a:pt x="5245876" y="0"/>
                </a:lnTo>
                <a:lnTo>
                  <a:pt x="5260588" y="35602"/>
                </a:lnTo>
                <a:lnTo>
                  <a:pt x="5781736" y="939544"/>
                </a:lnTo>
                <a:cubicBezTo>
                  <a:pt x="5833231" y="1028959"/>
                  <a:pt x="5929307" y="1084471"/>
                  <a:pt x="6032297" y="1084471"/>
                </a:cubicBezTo>
                <a:lnTo>
                  <a:pt x="6977206" y="1084471"/>
                </a:lnTo>
                <a:lnTo>
                  <a:pt x="6977206" y="1903998"/>
                </a:lnTo>
                <a:lnTo>
                  <a:pt x="6977206" y="2287588"/>
                </a:lnTo>
                <a:lnTo>
                  <a:pt x="6977206" y="4346828"/>
                </a:lnTo>
                <a:cubicBezTo>
                  <a:pt x="6977206" y="4377001"/>
                  <a:pt x="6975173" y="4406920"/>
                  <a:pt x="6971207" y="4436413"/>
                </a:cubicBezTo>
                <a:lnTo>
                  <a:pt x="6970336" y="4440714"/>
                </a:lnTo>
                <a:lnTo>
                  <a:pt x="6980275" y="6885019"/>
                </a:lnTo>
                <a:lnTo>
                  <a:pt x="6178403" y="6865142"/>
                </a:lnTo>
                <a:cubicBezTo>
                  <a:pt x="6178403" y="6865143"/>
                  <a:pt x="5323637" y="6865141"/>
                  <a:pt x="5323637" y="6865142"/>
                </a:cubicBezTo>
                <a:lnTo>
                  <a:pt x="3248155" y="6875082"/>
                </a:lnTo>
                <a:lnTo>
                  <a:pt x="2773477" y="6877642"/>
                </a:lnTo>
                <a:lnTo>
                  <a:pt x="2763558" y="4438433"/>
                </a:lnTo>
                <a:lnTo>
                  <a:pt x="2764429" y="4434128"/>
                </a:lnTo>
                <a:cubicBezTo>
                  <a:pt x="2768399" y="4404607"/>
                  <a:pt x="2770434" y="4374660"/>
                  <a:pt x="2770434" y="4344460"/>
                </a:cubicBezTo>
                <a:lnTo>
                  <a:pt x="2770434" y="1899359"/>
                </a:lnTo>
                <a:cubicBezTo>
                  <a:pt x="2770434" y="1657756"/>
                  <a:pt x="2640211" y="1432373"/>
                  <a:pt x="2430453" y="1311572"/>
                </a:cubicBezTo>
                <a:lnTo>
                  <a:pt x="309906" y="89021"/>
                </a:lnTo>
                <a:cubicBezTo>
                  <a:pt x="232402" y="44351"/>
                  <a:pt x="147022" y="15565"/>
                  <a:pt x="58845" y="3965"/>
                </a:cubicBezTo>
                <a:lnTo>
                  <a:pt x="0" y="111"/>
                </a:lnTo>
                <a:lnTo>
                  <a:pt x="3773631" y="4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625475" indent="-227013" algn="ctr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2_Corporat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00E6B33-C0FB-BF2A-574B-629D02062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91BB1-D19A-59A5-B8D6-1C3A6756E62C}"/>
              </a:ext>
            </a:extLst>
          </p:cNvPr>
          <p:cNvSpPr txBox="1">
            <a:spLocks/>
          </p:cNvSpPr>
          <p:nvPr userDrawn="1"/>
        </p:nvSpPr>
        <p:spPr>
          <a:xfrm>
            <a:off x="3733227" y="-12026"/>
            <a:ext cx="8458773" cy="6870028"/>
          </a:xfrm>
          <a:custGeom>
            <a:avLst/>
            <a:gdLst>
              <a:gd name="connsiteX0" fmla="*/ 0 w 8443965"/>
              <a:gd name="connsiteY0" fmla="*/ 0 h 6858001"/>
              <a:gd name="connsiteX1" fmla="*/ 8443965 w 8443965"/>
              <a:gd name="connsiteY1" fmla="*/ 0 h 6858001"/>
              <a:gd name="connsiteX2" fmla="*/ 8443965 w 8443965"/>
              <a:gd name="connsiteY2" fmla="*/ 6858001 h 6858001"/>
              <a:gd name="connsiteX3" fmla="*/ 5837993 w 8443965"/>
              <a:gd name="connsiteY3" fmla="*/ 6858001 h 6858001"/>
              <a:gd name="connsiteX4" fmla="*/ 5828163 w 8443965"/>
              <a:gd name="connsiteY4" fmla="*/ 4440604 h 6858001"/>
              <a:gd name="connsiteX5" fmla="*/ 5829034 w 8443965"/>
              <a:gd name="connsiteY5" fmla="*/ 4436303 h 6858001"/>
              <a:gd name="connsiteX6" fmla="*/ 5835033 w 8443965"/>
              <a:gd name="connsiteY6" fmla="*/ 4346718 h 6858001"/>
              <a:gd name="connsiteX7" fmla="*/ 5835033 w 8443965"/>
              <a:gd name="connsiteY7" fmla="*/ 1903888 h 6858001"/>
              <a:gd name="connsiteX8" fmla="*/ 5495367 w 8443965"/>
              <a:gd name="connsiteY8" fmla="*/ 1316648 h 6858001"/>
              <a:gd name="connsiteX9" fmla="*/ 3376790 w 8443965"/>
              <a:gd name="connsiteY9" fmla="*/ 95233 h 6858001"/>
              <a:gd name="connsiteX10" fmla="*/ 3125962 w 8443965"/>
              <a:gd name="connsiteY10" fmla="*/ 10255 h 6858001"/>
              <a:gd name="connsiteX11" fmla="*/ 3051965 w 8443965"/>
              <a:gd name="connsiteY11" fmla="*/ 5409 h 6858001"/>
              <a:gd name="connsiteX12" fmla="*/ 3051965 w 8443965"/>
              <a:gd name="connsiteY12" fmla="*/ 4436 h 6858001"/>
              <a:gd name="connsiteX13" fmla="*/ 0 w 8443965"/>
              <a:gd name="connsiteY13" fmla="*/ 1209 h 6858001"/>
              <a:gd name="connsiteX14" fmla="*/ 0 w 8443965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3965" h="6858001">
                <a:moveTo>
                  <a:pt x="0" y="0"/>
                </a:moveTo>
                <a:lnTo>
                  <a:pt x="8443965" y="0"/>
                </a:lnTo>
                <a:lnTo>
                  <a:pt x="8443965" y="6858001"/>
                </a:lnTo>
                <a:lnTo>
                  <a:pt x="5837993" y="6858001"/>
                </a:lnTo>
                <a:lnTo>
                  <a:pt x="5828163" y="4440604"/>
                </a:lnTo>
                <a:lnTo>
                  <a:pt x="5829034" y="4436303"/>
                </a:lnTo>
                <a:cubicBezTo>
                  <a:pt x="5833000" y="4406810"/>
                  <a:pt x="5835033" y="4376891"/>
                  <a:pt x="5835033" y="4346718"/>
                </a:cubicBezTo>
                <a:lnTo>
                  <a:pt x="5835033" y="1903888"/>
                </a:lnTo>
                <a:cubicBezTo>
                  <a:pt x="5835033" y="1662511"/>
                  <a:pt x="5704931" y="1437337"/>
                  <a:pt x="5495367" y="1316648"/>
                </a:cubicBezTo>
                <a:lnTo>
                  <a:pt x="3376790" y="95233"/>
                </a:lnTo>
                <a:cubicBezTo>
                  <a:pt x="3299358" y="50603"/>
                  <a:pt x="3214057" y="21845"/>
                  <a:pt x="3125962" y="10255"/>
                </a:cubicBezTo>
                <a:lnTo>
                  <a:pt x="3051965" y="5409"/>
                </a:lnTo>
                <a:lnTo>
                  <a:pt x="3051965" y="4436"/>
                </a:lnTo>
                <a:lnTo>
                  <a:pt x="0" y="1209"/>
                </a:lnTo>
                <a:lnTo>
                  <a:pt x="0" y="0"/>
                </a:lnTo>
                <a:close/>
              </a:path>
            </a:pathLst>
          </a:custGeom>
          <a:solidFill>
            <a:srgbClr val="65B32E"/>
          </a:solidFill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1600" y="3429000"/>
            <a:ext cx="3366896" cy="17892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1600" y="1312652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1951" y="2379513"/>
            <a:ext cx="4828706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1599" y="3041415"/>
            <a:ext cx="480941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556338C-ECCA-DD93-63D2-4C9F37008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875" y="3817370"/>
            <a:ext cx="1075653" cy="11975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1DC456-F5F6-EF5A-509C-A158116D85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2889" y="3131532"/>
            <a:ext cx="534371" cy="59493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BB007E-2768-28EA-8241-6C909689D6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3680"/>
          <a:stretch/>
        </p:blipFill>
        <p:spPr>
          <a:xfrm>
            <a:off x="8594252" y="4973575"/>
            <a:ext cx="1921623" cy="1884426"/>
          </a:xfrm>
          <a:prstGeom prst="rect">
            <a:avLst/>
          </a:prstGeom>
        </p:spPr>
      </p:pic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554CD21-B23D-2403-0005-63F6A2E7F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122" y="1312980"/>
            <a:ext cx="2944812" cy="3905250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0E51-D726-7CB6-1987-24A876137D6F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E88177-7726-AE70-911E-E03B9D5FFD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1_Corpora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0789E0-2CF8-18DF-35EF-50CFF65E0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11725" y="0"/>
            <a:ext cx="6980275" cy="6885019"/>
          </a:xfrm>
          <a:custGeom>
            <a:avLst/>
            <a:gdLst>
              <a:gd name="connsiteX0" fmla="*/ 3773631 w 6980275"/>
              <a:gd name="connsiteY0" fmla="*/ 0 h 6885019"/>
              <a:gd name="connsiteX1" fmla="*/ 5245876 w 6980275"/>
              <a:gd name="connsiteY1" fmla="*/ 0 h 6885019"/>
              <a:gd name="connsiteX2" fmla="*/ 5260588 w 6980275"/>
              <a:gd name="connsiteY2" fmla="*/ 35602 h 6885019"/>
              <a:gd name="connsiteX3" fmla="*/ 5781736 w 6980275"/>
              <a:gd name="connsiteY3" fmla="*/ 939544 h 6885019"/>
              <a:gd name="connsiteX4" fmla="*/ 6032297 w 6980275"/>
              <a:gd name="connsiteY4" fmla="*/ 1084471 h 6885019"/>
              <a:gd name="connsiteX5" fmla="*/ 6977206 w 6980275"/>
              <a:gd name="connsiteY5" fmla="*/ 1084471 h 6885019"/>
              <a:gd name="connsiteX6" fmla="*/ 6977206 w 6980275"/>
              <a:gd name="connsiteY6" fmla="*/ 1903998 h 6885019"/>
              <a:gd name="connsiteX7" fmla="*/ 6977206 w 6980275"/>
              <a:gd name="connsiteY7" fmla="*/ 2287588 h 6885019"/>
              <a:gd name="connsiteX8" fmla="*/ 6977206 w 6980275"/>
              <a:gd name="connsiteY8" fmla="*/ 4346828 h 6885019"/>
              <a:gd name="connsiteX9" fmla="*/ 6971207 w 6980275"/>
              <a:gd name="connsiteY9" fmla="*/ 4436413 h 6885019"/>
              <a:gd name="connsiteX10" fmla="*/ 6970336 w 6980275"/>
              <a:gd name="connsiteY10" fmla="*/ 4440714 h 6885019"/>
              <a:gd name="connsiteX11" fmla="*/ 6980275 w 6980275"/>
              <a:gd name="connsiteY11" fmla="*/ 6885019 h 6885019"/>
              <a:gd name="connsiteX12" fmla="*/ 6178403 w 6980275"/>
              <a:gd name="connsiteY12" fmla="*/ 6865142 h 6885019"/>
              <a:gd name="connsiteX13" fmla="*/ 5323637 w 6980275"/>
              <a:gd name="connsiteY13" fmla="*/ 6865142 h 6885019"/>
              <a:gd name="connsiteX14" fmla="*/ 3248155 w 6980275"/>
              <a:gd name="connsiteY14" fmla="*/ 6875082 h 6885019"/>
              <a:gd name="connsiteX15" fmla="*/ 2773477 w 6980275"/>
              <a:gd name="connsiteY15" fmla="*/ 6877642 h 6885019"/>
              <a:gd name="connsiteX16" fmla="*/ 2763558 w 6980275"/>
              <a:gd name="connsiteY16" fmla="*/ 4438433 h 6885019"/>
              <a:gd name="connsiteX17" fmla="*/ 2764429 w 6980275"/>
              <a:gd name="connsiteY17" fmla="*/ 4434128 h 6885019"/>
              <a:gd name="connsiteX18" fmla="*/ 2770434 w 6980275"/>
              <a:gd name="connsiteY18" fmla="*/ 4344460 h 6885019"/>
              <a:gd name="connsiteX19" fmla="*/ 2770434 w 6980275"/>
              <a:gd name="connsiteY19" fmla="*/ 1899359 h 6885019"/>
              <a:gd name="connsiteX20" fmla="*/ 2430453 w 6980275"/>
              <a:gd name="connsiteY20" fmla="*/ 1311572 h 6885019"/>
              <a:gd name="connsiteX21" fmla="*/ 309906 w 6980275"/>
              <a:gd name="connsiteY21" fmla="*/ 89021 h 6885019"/>
              <a:gd name="connsiteX22" fmla="*/ 58845 w 6980275"/>
              <a:gd name="connsiteY22" fmla="*/ 3965 h 6885019"/>
              <a:gd name="connsiteX23" fmla="*/ 0 w 6980275"/>
              <a:gd name="connsiteY23" fmla="*/ 111 h 6885019"/>
              <a:gd name="connsiteX24" fmla="*/ 3773631 w 6980275"/>
              <a:gd name="connsiteY24" fmla="*/ 4101 h 68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80275" h="6885019">
                <a:moveTo>
                  <a:pt x="3773631" y="0"/>
                </a:moveTo>
                <a:lnTo>
                  <a:pt x="5245876" y="0"/>
                </a:lnTo>
                <a:lnTo>
                  <a:pt x="5260588" y="35602"/>
                </a:lnTo>
                <a:lnTo>
                  <a:pt x="5781736" y="939544"/>
                </a:lnTo>
                <a:cubicBezTo>
                  <a:pt x="5833231" y="1028959"/>
                  <a:pt x="5929307" y="1084471"/>
                  <a:pt x="6032297" y="1084471"/>
                </a:cubicBezTo>
                <a:lnTo>
                  <a:pt x="6977206" y="1084471"/>
                </a:lnTo>
                <a:lnTo>
                  <a:pt x="6977206" y="1903998"/>
                </a:lnTo>
                <a:lnTo>
                  <a:pt x="6977206" y="2287588"/>
                </a:lnTo>
                <a:lnTo>
                  <a:pt x="6977206" y="4346828"/>
                </a:lnTo>
                <a:cubicBezTo>
                  <a:pt x="6977206" y="4377001"/>
                  <a:pt x="6975173" y="4406920"/>
                  <a:pt x="6971207" y="4436413"/>
                </a:cubicBezTo>
                <a:lnTo>
                  <a:pt x="6970336" y="4440714"/>
                </a:lnTo>
                <a:lnTo>
                  <a:pt x="6980275" y="6885019"/>
                </a:lnTo>
                <a:lnTo>
                  <a:pt x="6178403" y="6865142"/>
                </a:lnTo>
                <a:cubicBezTo>
                  <a:pt x="6178403" y="6865143"/>
                  <a:pt x="5323637" y="6865141"/>
                  <a:pt x="5323637" y="6865142"/>
                </a:cubicBezTo>
                <a:lnTo>
                  <a:pt x="3248155" y="6875082"/>
                </a:lnTo>
                <a:lnTo>
                  <a:pt x="2773477" y="6877642"/>
                </a:lnTo>
                <a:lnTo>
                  <a:pt x="2763558" y="4438433"/>
                </a:lnTo>
                <a:lnTo>
                  <a:pt x="2764429" y="4434128"/>
                </a:lnTo>
                <a:cubicBezTo>
                  <a:pt x="2768399" y="4404607"/>
                  <a:pt x="2770434" y="4374660"/>
                  <a:pt x="2770434" y="4344460"/>
                </a:cubicBezTo>
                <a:lnTo>
                  <a:pt x="2770434" y="1899359"/>
                </a:lnTo>
                <a:cubicBezTo>
                  <a:pt x="2770434" y="1657756"/>
                  <a:pt x="2640211" y="1432373"/>
                  <a:pt x="2430453" y="1311572"/>
                </a:cubicBezTo>
                <a:lnTo>
                  <a:pt x="309906" y="89021"/>
                </a:lnTo>
                <a:cubicBezTo>
                  <a:pt x="232402" y="44351"/>
                  <a:pt x="147022" y="15565"/>
                  <a:pt x="58845" y="3965"/>
                </a:cubicBezTo>
                <a:lnTo>
                  <a:pt x="0" y="111"/>
                </a:lnTo>
                <a:lnTo>
                  <a:pt x="3773631" y="4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625475" indent="-227013" algn="ctr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  </a:t>
            </a:r>
          </a:p>
          <a:p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23E4A5C-5AF6-BCD6-CC8B-8B8F7E8A1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592" y="2847822"/>
            <a:ext cx="3366896" cy="919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592" y="731474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3E3AFC8D-08C4-1A3F-6C3A-AFB2C49EE5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0592" y="3940865"/>
            <a:ext cx="3366895" cy="17244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image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591" y="1813537"/>
            <a:ext cx="6339453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591" y="2460237"/>
            <a:ext cx="631412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2C6CD-F0FF-1914-F99F-D383E01CA07A}"/>
              </a:ext>
            </a:extLst>
          </p:cNvPr>
          <p:cNvGrpSpPr/>
          <p:nvPr userDrawn="1"/>
        </p:nvGrpSpPr>
        <p:grpSpPr>
          <a:xfrm>
            <a:off x="4969904" y="5158409"/>
            <a:ext cx="2475587" cy="1699591"/>
            <a:chOff x="4870513" y="4818479"/>
            <a:chExt cx="2970722" cy="2039521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5313E06-A2B9-6FA9-6053-6B7B6597C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5582" y="4818479"/>
              <a:ext cx="1075653" cy="119756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C649C27-96EB-41B4-DA43-F0C7A27E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7827"/>
            <a:stretch/>
          </p:blipFill>
          <p:spPr>
            <a:xfrm>
              <a:off x="4870513" y="4917494"/>
              <a:ext cx="2121095" cy="19405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95F620-6A3A-1266-4C08-28972C6881FB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86F88F6-AF61-4CAE-F170-D1B83E06A8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Section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Speaker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704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E584AC-69E8-6103-D853-D81DB02B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Table and graph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3" r:id="rId4"/>
    <p:sldLayoutId id="2147483695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8" r:id="rId4"/>
    <p:sldLayoutId id="2147483676" r:id="rId5"/>
    <p:sldLayoutId id="2147483679" r:id="rId6"/>
    <p:sldLayoutId id="2147483680" r:id="rId7"/>
    <p:sldLayoutId id="2147483673" r:id="rId8"/>
    <p:sldLayoutId id="2147483675" r:id="rId9"/>
    <p:sldLayoutId id="2147483677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73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E584AC-69E8-6103-D853-D81DB02B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Table and graph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BBD36-5916-41F9-ACCF-ECE65440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2" y="2517061"/>
            <a:ext cx="4584423" cy="684000"/>
          </a:xfrm>
        </p:spPr>
        <p:txBody>
          <a:bodyPr>
            <a:normAutofit fontScale="90000"/>
          </a:bodyPr>
          <a:lstStyle/>
          <a:p>
            <a:r>
              <a:rPr lang="en-US" dirty="0"/>
              <a:t>June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1702" y="1134181"/>
            <a:ext cx="5490991" cy="129214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Client Performance Indicators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4DDA66-DC72-5A40-7183-700F7D4536FE}"/>
              </a:ext>
            </a:extLst>
          </p:cNvPr>
          <p:cNvCxnSpPr>
            <a:cxnSpLocks/>
          </p:cNvCxnSpPr>
          <p:nvPr/>
        </p:nvCxnSpPr>
        <p:spPr>
          <a:xfrm>
            <a:off x="1004936" y="2489702"/>
            <a:ext cx="5196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79ED-1013-0D68-8DB3-6A02EBDE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26268-6236-3C53-45DF-672A81256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External Sales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CE22846-6D85-55C4-C39C-90147AC3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33" y="1444274"/>
            <a:ext cx="11030734" cy="4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090F-6C00-0C23-D02B-AA162830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E118E-DBAD-DA9B-E531-0F7AA5653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Exports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4D3B534-2F0A-EE17-D7A4-20E448BF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4AC8-BD0A-6C9A-9462-1B8CF7687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F64D5-8C28-144F-0414-7777F9A5C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Employment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3486656-8B43-BAEE-D597-79E7BB2A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5077-D8E2-93B2-5BB5-20015463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8C57A-6AF5-6D06-7F6C-BE7AAE573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Sales and Employment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B1BADE07-8426-22DC-2FA6-6D5BA24C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350229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1E76-2F7C-AC9C-34EF-A72A405C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3DF60E-F439-8068-DE89-FDCF9D6E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Sector Performance and Growth Trends</a:t>
            </a:r>
          </a:p>
          <a:p>
            <a:r>
              <a:rPr lang="en-GB" sz="1600" b="0" dirty="0"/>
              <a:t>2018 to 2024</a:t>
            </a: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1233C28-0120-F3FD-1493-B80406C0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377389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6BB91-9876-6DB4-B5B3-6D889CBB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13FA-0ABD-2F4B-296C-3B47800F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2" y="2126578"/>
            <a:ext cx="8723078" cy="684000"/>
          </a:xfrm>
        </p:spPr>
        <p:txBody>
          <a:bodyPr>
            <a:noAutofit/>
          </a:bodyPr>
          <a:lstStyle/>
          <a:p>
            <a:r>
              <a:rPr lang="en-US" sz="4400" dirty="0"/>
              <a:t>CPIs by Market Destination</a:t>
            </a:r>
          </a:p>
        </p:txBody>
      </p:sp>
    </p:spTree>
    <p:extLst>
      <p:ext uri="{BB962C8B-B14F-4D97-AF65-F5344CB8AC3E}">
        <p14:creationId xmlns:p14="http://schemas.microsoft.com/office/powerpoint/2010/main" val="238266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30E1C-A02D-C1B6-315D-FDAF3F4B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CD9D5-287B-27D5-A359-CF60D035D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Sales Performance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map of the world with green circles&#10;&#10;AI-generated content may be incorrect.">
            <a:extLst>
              <a:ext uri="{FF2B5EF4-FFF2-40B4-BE49-F238E27FC236}">
                <a16:creationId xmlns:a16="http://schemas.microsoft.com/office/drawing/2014/main" id="{C2856E4C-F713-8877-B3A7-52BDA49B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" y="1356883"/>
            <a:ext cx="11018542" cy="4773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D1B6D-A70B-37F6-08F5-D48F25765E1C}"/>
              </a:ext>
            </a:extLst>
          </p:cNvPr>
          <p:cNvSpPr txBox="1"/>
          <p:nvPr/>
        </p:nvSpPr>
        <p:spPr>
          <a:xfrm>
            <a:off x="1686477" y="1809334"/>
            <a:ext cx="163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Total Sales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6D89C-ABEA-687B-DB7F-84ACB52A6E78}"/>
              </a:ext>
            </a:extLst>
          </p:cNvPr>
          <p:cNvSpPr txBox="1"/>
          <p:nvPr/>
        </p:nvSpPr>
        <p:spPr>
          <a:xfrm>
            <a:off x="1534066" y="2850999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£0.7bn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10705-B342-4682-0F68-D66AEB408987}"/>
              </a:ext>
            </a:extLst>
          </p:cNvPr>
          <p:cNvSpPr txBox="1"/>
          <p:nvPr/>
        </p:nvSpPr>
        <p:spPr>
          <a:xfrm>
            <a:off x="1780723" y="5247983"/>
            <a:ext cx="154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Total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857A7-842B-F259-93F5-7CF27A7B56AA}"/>
              </a:ext>
            </a:extLst>
          </p:cNvPr>
          <p:cNvSpPr txBox="1"/>
          <p:nvPr/>
        </p:nvSpPr>
        <p:spPr>
          <a:xfrm>
            <a:off x="1528489" y="5579297"/>
            <a:ext cx="204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716E7-1536-C456-2831-6612C6EE2E37}"/>
              </a:ext>
            </a:extLst>
          </p:cNvPr>
          <p:cNvSpPr txBox="1"/>
          <p:nvPr/>
        </p:nvSpPr>
        <p:spPr>
          <a:xfrm>
            <a:off x="3722677" y="2560356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£0.6bn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CFC7-5434-E5ED-A1A7-506624C05BB9}"/>
              </a:ext>
            </a:extLst>
          </p:cNvPr>
          <p:cNvSpPr txBox="1"/>
          <p:nvPr/>
        </p:nvSpPr>
        <p:spPr>
          <a:xfrm>
            <a:off x="3693562" y="5584014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+£0.5bn</a:t>
            </a:r>
          </a:p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35C81-78BE-7028-13F0-A9DADA86E6E6}"/>
              </a:ext>
            </a:extLst>
          </p:cNvPr>
          <p:cNvSpPr txBox="1"/>
          <p:nvPr/>
        </p:nvSpPr>
        <p:spPr>
          <a:xfrm>
            <a:off x="6262335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-£0.1bn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721F8-A95D-6F29-AF1D-F2DA9B2D0733}"/>
              </a:ext>
            </a:extLst>
          </p:cNvPr>
          <p:cNvSpPr txBox="1"/>
          <p:nvPr/>
        </p:nvSpPr>
        <p:spPr>
          <a:xfrm>
            <a:off x="5036535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+£0.2bn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716AF-712A-F074-D6A0-4EC971C1F4DF}"/>
              </a:ext>
            </a:extLst>
          </p:cNvPr>
          <p:cNvSpPr txBox="1"/>
          <p:nvPr/>
        </p:nvSpPr>
        <p:spPr>
          <a:xfrm>
            <a:off x="7408249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+£0.1bn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8227D-27A9-7F14-9F61-67C8D2B9A427}"/>
              </a:ext>
            </a:extLst>
          </p:cNvPr>
          <p:cNvSpPr txBox="1"/>
          <p:nvPr/>
        </p:nvSpPr>
        <p:spPr>
          <a:xfrm>
            <a:off x="10703089" y="5372662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-£0.1bn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-18%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2104E-D410-BC9F-A2F8-EA89D07201BC}"/>
              </a:ext>
            </a:extLst>
          </p:cNvPr>
          <p:cNvSpPr txBox="1"/>
          <p:nvPr/>
        </p:nvSpPr>
        <p:spPr>
          <a:xfrm>
            <a:off x="10703089" y="4614307"/>
            <a:ext cx="1249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-£0.1bn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-13%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739A8-6BBE-1856-6F2E-1DA6DAEE1A6F}"/>
              </a:ext>
            </a:extLst>
          </p:cNvPr>
          <p:cNvSpPr txBox="1"/>
          <p:nvPr/>
        </p:nvSpPr>
        <p:spPr>
          <a:xfrm>
            <a:off x="10703089" y="3580128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+£0.2bn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CA027-6DF9-D349-2889-725C973111FB}"/>
              </a:ext>
            </a:extLst>
          </p:cNvPr>
          <p:cNvSpPr txBox="1"/>
          <p:nvPr/>
        </p:nvSpPr>
        <p:spPr>
          <a:xfrm>
            <a:off x="10703089" y="2709402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222F1-EA2B-0AF8-23EB-3DB7ECE9AFDB}"/>
              </a:ext>
            </a:extLst>
          </p:cNvPr>
          <p:cNvSpPr txBox="1"/>
          <p:nvPr/>
        </p:nvSpPr>
        <p:spPr>
          <a:xfrm>
            <a:off x="3880610" y="5250950"/>
            <a:ext cx="156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Total Sales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27DA4-4E11-1870-20D0-424716841C19}"/>
              </a:ext>
            </a:extLst>
          </p:cNvPr>
          <p:cNvSpPr txBox="1"/>
          <p:nvPr/>
        </p:nvSpPr>
        <p:spPr>
          <a:xfrm>
            <a:off x="7736734" y="4937095"/>
            <a:ext cx="8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707CE-9946-4ACB-39DB-BEA08E57168F}"/>
              </a:ext>
            </a:extLst>
          </p:cNvPr>
          <p:cNvSpPr txBox="1"/>
          <p:nvPr/>
        </p:nvSpPr>
        <p:spPr>
          <a:xfrm>
            <a:off x="5438160" y="4937095"/>
            <a:ext cx="82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79B7E8-2EFD-B6FC-FE56-D0AC6B5E5225}"/>
              </a:ext>
            </a:extLst>
          </p:cNvPr>
          <p:cNvSpPr txBox="1"/>
          <p:nvPr/>
        </p:nvSpPr>
        <p:spPr>
          <a:xfrm>
            <a:off x="6653138" y="4937095"/>
            <a:ext cx="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FE3D1-62D1-3B4E-89C0-D430DAEF94F4}"/>
              </a:ext>
            </a:extLst>
          </p:cNvPr>
          <p:cNvSpPr txBox="1"/>
          <p:nvPr/>
        </p:nvSpPr>
        <p:spPr>
          <a:xfrm>
            <a:off x="1686477" y="2237833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£28.9bn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03A47-82C6-C9C9-1C25-CBC92883DE3E}"/>
              </a:ext>
            </a:extLst>
          </p:cNvPr>
          <p:cNvSpPr txBox="1"/>
          <p:nvPr/>
        </p:nvSpPr>
        <p:spPr>
          <a:xfrm>
            <a:off x="3875088" y="1998827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£22.9bn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777032-5E20-7904-DDD2-18F33FCD7E01}"/>
              </a:ext>
            </a:extLst>
          </p:cNvPr>
          <p:cNvSpPr txBox="1"/>
          <p:nvPr/>
        </p:nvSpPr>
        <p:spPr>
          <a:xfrm>
            <a:off x="3838370" y="406055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£12.7bn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60A73-F1A3-F29B-7FBA-14ED0116EB38}"/>
              </a:ext>
            </a:extLst>
          </p:cNvPr>
          <p:cNvSpPr txBox="1"/>
          <p:nvPr/>
        </p:nvSpPr>
        <p:spPr>
          <a:xfrm>
            <a:off x="5028041" y="4052580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£3.0bn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470D35-BF14-8E86-8560-67B825F26CD4}"/>
              </a:ext>
            </a:extLst>
          </p:cNvPr>
          <p:cNvSpPr txBox="1"/>
          <p:nvPr/>
        </p:nvSpPr>
        <p:spPr>
          <a:xfrm>
            <a:off x="6257733" y="4052580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RoEU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£2.4bn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DEE527-6036-79A2-F476-CFEF77BB3FA4}"/>
              </a:ext>
            </a:extLst>
          </p:cNvPr>
          <p:cNvSpPr txBox="1"/>
          <p:nvPr/>
        </p:nvSpPr>
        <p:spPr>
          <a:xfrm>
            <a:off x="7306673" y="402830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£4.7bn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CC2E2D-56AC-E02F-6FBE-AB8C4B5F6EC2}"/>
              </a:ext>
            </a:extLst>
          </p:cNvPr>
          <p:cNvSpPr txBox="1"/>
          <p:nvPr/>
        </p:nvSpPr>
        <p:spPr>
          <a:xfrm>
            <a:off x="6136802" y="199745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£10.2bn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5418A-99C5-2D76-ADBA-4C992C7143BD}"/>
              </a:ext>
            </a:extLst>
          </p:cNvPr>
          <p:cNvSpPr txBox="1"/>
          <p:nvPr/>
        </p:nvSpPr>
        <p:spPr>
          <a:xfrm>
            <a:off x="1734239" y="406493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£6.0bn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D4A783-3E15-CD23-DE79-1E13F47324F7}"/>
              </a:ext>
            </a:extLst>
          </p:cNvPr>
          <p:cNvSpPr txBox="1"/>
          <p:nvPr/>
        </p:nvSpPr>
        <p:spPr>
          <a:xfrm>
            <a:off x="9654149" y="5369242"/>
            <a:ext cx="1295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&amp;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£0.2bn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F5A696-4461-D9F9-B980-01C9F7314C2C}"/>
              </a:ext>
            </a:extLst>
          </p:cNvPr>
          <p:cNvSpPr txBox="1"/>
          <p:nvPr/>
        </p:nvSpPr>
        <p:spPr>
          <a:xfrm>
            <a:off x="9654149" y="4608840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£0.9bn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A4446-1ABD-062C-49F8-F31C29EE2B06}"/>
              </a:ext>
            </a:extLst>
          </p:cNvPr>
          <p:cNvSpPr txBox="1"/>
          <p:nvPr/>
        </p:nvSpPr>
        <p:spPr>
          <a:xfrm>
            <a:off x="9654149" y="3591677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£3.0bn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C2D5AE-8B31-5A08-CC00-EC8DB4B43C8F}"/>
              </a:ext>
            </a:extLst>
          </p:cNvPr>
          <p:cNvSpPr txBox="1"/>
          <p:nvPr/>
        </p:nvSpPr>
        <p:spPr>
          <a:xfrm>
            <a:off x="9654149" y="2709402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IMEA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£0.5bn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730975-CE68-3787-9B36-0E7672AA0F49}"/>
              </a:ext>
            </a:extLst>
          </p:cNvPr>
          <p:cNvSpPr txBox="1"/>
          <p:nvPr/>
        </p:nvSpPr>
        <p:spPr>
          <a:xfrm>
            <a:off x="5984391" y="2565685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£0.2bn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</p:spTree>
    <p:extLst>
      <p:ext uri="{BB962C8B-B14F-4D97-AF65-F5344CB8AC3E}">
        <p14:creationId xmlns:p14="http://schemas.microsoft.com/office/powerpoint/2010/main" val="318248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180B-D9DD-F264-12B1-EB5A889E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9FDEA1-624E-C7DF-2D0B-490F35D92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Sales Performance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map of the world with pie charts&#10;&#10;AI-generated content may be incorrect.">
            <a:extLst>
              <a:ext uri="{FF2B5EF4-FFF2-40B4-BE49-F238E27FC236}">
                <a16:creationId xmlns:a16="http://schemas.microsoft.com/office/drawing/2014/main" id="{66E05774-05A9-74C2-E413-7C876A88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" y="1357200"/>
            <a:ext cx="11030734" cy="47853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4CBC63-03B1-CBD5-A9C8-2DE3F6829C46}"/>
              </a:ext>
            </a:extLst>
          </p:cNvPr>
          <p:cNvSpPr txBox="1"/>
          <p:nvPr/>
        </p:nvSpPr>
        <p:spPr>
          <a:xfrm>
            <a:off x="1686477" y="1809334"/>
            <a:ext cx="163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Total Sales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3CEEAB-C598-E1FB-E3A1-68B3BC70D0F8}"/>
              </a:ext>
            </a:extLst>
          </p:cNvPr>
          <p:cNvSpPr txBox="1"/>
          <p:nvPr/>
        </p:nvSpPr>
        <p:spPr>
          <a:xfrm>
            <a:off x="1534066" y="2850999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£0.7bn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B248E8-D13A-4993-954E-14A3C7CBC09A}"/>
              </a:ext>
            </a:extLst>
          </p:cNvPr>
          <p:cNvSpPr txBox="1"/>
          <p:nvPr/>
        </p:nvSpPr>
        <p:spPr>
          <a:xfrm>
            <a:off x="1780723" y="5247983"/>
            <a:ext cx="154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Total Sales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7608D3-CA9B-A9C6-D985-E65CC596B379}"/>
              </a:ext>
            </a:extLst>
          </p:cNvPr>
          <p:cNvSpPr txBox="1"/>
          <p:nvPr/>
        </p:nvSpPr>
        <p:spPr>
          <a:xfrm>
            <a:off x="1528489" y="5579297"/>
            <a:ext cx="204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pPr algn="ctr"/>
            <a:r>
              <a:rPr lang="en-GB" sz="1200" b="1" dirty="0">
                <a:solidFill>
                  <a:srgbClr val="86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E9DCEA-A509-CA46-C459-ADF88A387BC4}"/>
              </a:ext>
            </a:extLst>
          </p:cNvPr>
          <p:cNvSpPr txBox="1"/>
          <p:nvPr/>
        </p:nvSpPr>
        <p:spPr>
          <a:xfrm>
            <a:off x="3722677" y="2560356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£0.6bn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169A92-DA25-625C-9156-398F988B69B8}"/>
              </a:ext>
            </a:extLst>
          </p:cNvPr>
          <p:cNvSpPr txBox="1"/>
          <p:nvPr/>
        </p:nvSpPr>
        <p:spPr>
          <a:xfrm>
            <a:off x="3693562" y="5584014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+£0.5bn</a:t>
            </a:r>
          </a:p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+4%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0CF5F4-C773-A520-4B9E-99C5C61FF9AA}"/>
              </a:ext>
            </a:extLst>
          </p:cNvPr>
          <p:cNvSpPr txBox="1"/>
          <p:nvPr/>
        </p:nvSpPr>
        <p:spPr>
          <a:xfrm>
            <a:off x="6262335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-£0.1bn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7F09ED-C1BC-9CC7-748C-FA73AAF5CE3C}"/>
              </a:ext>
            </a:extLst>
          </p:cNvPr>
          <p:cNvSpPr txBox="1"/>
          <p:nvPr/>
        </p:nvSpPr>
        <p:spPr>
          <a:xfrm>
            <a:off x="5036535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+£0.2bn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+9%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F1586E-6CC4-0037-4D30-36F16A4AAD39}"/>
              </a:ext>
            </a:extLst>
          </p:cNvPr>
          <p:cNvSpPr txBox="1"/>
          <p:nvPr/>
        </p:nvSpPr>
        <p:spPr>
          <a:xfrm>
            <a:off x="7408249" y="5659761"/>
            <a:ext cx="16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+£0.1bn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038C06-4007-FCA4-76EF-1F016B867CBA}"/>
              </a:ext>
            </a:extLst>
          </p:cNvPr>
          <p:cNvSpPr txBox="1"/>
          <p:nvPr/>
        </p:nvSpPr>
        <p:spPr>
          <a:xfrm>
            <a:off x="10703089" y="5372662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-£0.1bn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-18%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8275E2-12D2-F457-41A5-A6885B8DB47A}"/>
              </a:ext>
            </a:extLst>
          </p:cNvPr>
          <p:cNvSpPr txBox="1"/>
          <p:nvPr/>
        </p:nvSpPr>
        <p:spPr>
          <a:xfrm>
            <a:off x="10703089" y="4614307"/>
            <a:ext cx="1249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-£0.1bn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-13%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EA220D-F7EB-3E0F-2CA7-3E5058AEF208}"/>
              </a:ext>
            </a:extLst>
          </p:cNvPr>
          <p:cNvSpPr txBox="1"/>
          <p:nvPr/>
        </p:nvSpPr>
        <p:spPr>
          <a:xfrm>
            <a:off x="10703089" y="3580128"/>
            <a:ext cx="12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+£0.2bn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+8%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0E0970-3700-9ABC-05D7-C541C334BEBA}"/>
              </a:ext>
            </a:extLst>
          </p:cNvPr>
          <p:cNvSpPr txBox="1"/>
          <p:nvPr/>
        </p:nvSpPr>
        <p:spPr>
          <a:xfrm>
            <a:off x="10703089" y="2709402"/>
            <a:ext cx="1327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+£0.1bn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+16%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D58DDE-E11E-D429-18B0-3C4E5477E3D1}"/>
              </a:ext>
            </a:extLst>
          </p:cNvPr>
          <p:cNvSpPr txBox="1"/>
          <p:nvPr/>
        </p:nvSpPr>
        <p:spPr>
          <a:xfrm>
            <a:off x="3880610" y="5250950"/>
            <a:ext cx="156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F87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Total Sales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1D083E-BF9C-FE3A-58FC-3FCC39DAD724}"/>
              </a:ext>
            </a:extLst>
          </p:cNvPr>
          <p:cNvSpPr txBox="1"/>
          <p:nvPr/>
        </p:nvSpPr>
        <p:spPr>
          <a:xfrm>
            <a:off x="7736734" y="4937095"/>
            <a:ext cx="8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FE022E-0630-0A5D-80B4-62F76589BF08}"/>
              </a:ext>
            </a:extLst>
          </p:cNvPr>
          <p:cNvSpPr txBox="1"/>
          <p:nvPr/>
        </p:nvSpPr>
        <p:spPr>
          <a:xfrm>
            <a:off x="5438160" y="4937095"/>
            <a:ext cx="82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6B4C79-24BC-2939-5F5C-D037B529D29E}"/>
              </a:ext>
            </a:extLst>
          </p:cNvPr>
          <p:cNvSpPr txBox="1"/>
          <p:nvPr/>
        </p:nvSpPr>
        <p:spPr>
          <a:xfrm>
            <a:off x="6653138" y="4937095"/>
            <a:ext cx="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GB" sz="120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C0818A-376C-C27F-4AE9-A3037F3400AE}"/>
              </a:ext>
            </a:extLst>
          </p:cNvPr>
          <p:cNvSpPr txBox="1"/>
          <p:nvPr/>
        </p:nvSpPr>
        <p:spPr>
          <a:xfrm>
            <a:off x="1686477" y="2237833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£28.9bn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5496AC-F5EE-F36B-F228-21D960FD3181}"/>
              </a:ext>
            </a:extLst>
          </p:cNvPr>
          <p:cNvSpPr txBox="1"/>
          <p:nvPr/>
        </p:nvSpPr>
        <p:spPr>
          <a:xfrm>
            <a:off x="3875088" y="1998827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Sales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£22.9bn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B1F92F-9A74-8E3F-ADF6-6351DAB2044D}"/>
              </a:ext>
            </a:extLst>
          </p:cNvPr>
          <p:cNvSpPr txBox="1"/>
          <p:nvPr/>
        </p:nvSpPr>
        <p:spPr>
          <a:xfrm>
            <a:off x="3838370" y="406055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£12.7bn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38647C-340C-C4EA-A258-466C21F1E826}"/>
              </a:ext>
            </a:extLst>
          </p:cNvPr>
          <p:cNvSpPr txBox="1"/>
          <p:nvPr/>
        </p:nvSpPr>
        <p:spPr>
          <a:xfrm>
            <a:off x="5028041" y="4052580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£3.0bn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DAD22F-D080-F2A8-F1B4-36B646D2D07A}"/>
              </a:ext>
            </a:extLst>
          </p:cNvPr>
          <p:cNvSpPr txBox="1"/>
          <p:nvPr/>
        </p:nvSpPr>
        <p:spPr>
          <a:xfrm>
            <a:off x="6257733" y="4052580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RoEU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£2.4bn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2E6E49-BDFE-EBB9-BD9A-774382866195}"/>
              </a:ext>
            </a:extLst>
          </p:cNvPr>
          <p:cNvSpPr txBox="1"/>
          <p:nvPr/>
        </p:nvSpPr>
        <p:spPr>
          <a:xfrm>
            <a:off x="7306673" y="402830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£4.7bn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F9E208-FC1B-8D13-2728-D983BAE914BE}"/>
              </a:ext>
            </a:extLst>
          </p:cNvPr>
          <p:cNvSpPr txBox="1"/>
          <p:nvPr/>
        </p:nvSpPr>
        <p:spPr>
          <a:xfrm>
            <a:off x="6136802" y="1997451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£10.2bn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38A7D-A635-CBD3-2B09-5261216999C6}"/>
              </a:ext>
            </a:extLst>
          </p:cNvPr>
          <p:cNvSpPr txBox="1"/>
          <p:nvPr/>
        </p:nvSpPr>
        <p:spPr>
          <a:xfrm>
            <a:off x="1734239" y="4064936"/>
            <a:ext cx="163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£6.0bn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820A9A-8ABB-0AB6-FABC-6BA48C8D0106}"/>
              </a:ext>
            </a:extLst>
          </p:cNvPr>
          <p:cNvSpPr txBox="1"/>
          <p:nvPr/>
        </p:nvSpPr>
        <p:spPr>
          <a:xfrm>
            <a:off x="9654149" y="5369242"/>
            <a:ext cx="1295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&amp;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£0.2bn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8D937D-F773-4AAA-723A-6E59D13723D5}"/>
              </a:ext>
            </a:extLst>
          </p:cNvPr>
          <p:cNvSpPr txBox="1"/>
          <p:nvPr/>
        </p:nvSpPr>
        <p:spPr>
          <a:xfrm>
            <a:off x="9654149" y="4608840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£0.9bn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AA2FF7-334F-6E8A-A2CF-F6F521EF97FD}"/>
              </a:ext>
            </a:extLst>
          </p:cNvPr>
          <p:cNvSpPr txBox="1"/>
          <p:nvPr/>
        </p:nvSpPr>
        <p:spPr>
          <a:xfrm>
            <a:off x="9654149" y="3591677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£3.0bn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1240E-4157-A987-F1D0-024608C4A0F5}"/>
              </a:ext>
            </a:extLst>
          </p:cNvPr>
          <p:cNvSpPr txBox="1"/>
          <p:nvPr/>
        </p:nvSpPr>
        <p:spPr>
          <a:xfrm>
            <a:off x="9654149" y="2709402"/>
            <a:ext cx="12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IMEA</a:t>
            </a:r>
          </a:p>
          <a:p>
            <a:r>
              <a:rPr lang="en-GB" sz="1050" b="1" dirty="0">
                <a:solidFill>
                  <a:srgbClr val="208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£0.5bn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E491E2-1FB6-0459-9A69-D6BCDF98745C}"/>
              </a:ext>
            </a:extLst>
          </p:cNvPr>
          <p:cNvSpPr txBox="1"/>
          <p:nvPr/>
        </p:nvSpPr>
        <p:spPr>
          <a:xfrm>
            <a:off x="5984391" y="2565685"/>
            <a:ext cx="19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£0.2bn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+2%</a:t>
            </a:r>
          </a:p>
        </p:txBody>
      </p:sp>
    </p:spTree>
    <p:extLst>
      <p:ext uri="{BB962C8B-B14F-4D97-AF65-F5344CB8AC3E}">
        <p14:creationId xmlns:p14="http://schemas.microsoft.com/office/powerpoint/2010/main" val="381110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3A6C4-028B-BEB3-2D03-2A9CBD652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E1891-7A23-E5FF-A04E-804E9F335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Sales Performance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E1DAC4A-4359-15ED-862C-591D81BE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33768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AEEF7-5151-184D-901B-AE52FE96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A56EB-9F8F-19C7-57EB-D108203EB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Sector Contribution by Broad Destination of Sales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6AEFFA-1A4B-3E22-2086-8CE8029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17B4-7C4C-4D8F-8340-650AC3524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2" y="2126578"/>
            <a:ext cx="8723078" cy="684000"/>
          </a:xfrm>
        </p:spPr>
        <p:txBody>
          <a:bodyPr>
            <a:noAutofit/>
          </a:bodyPr>
          <a:lstStyle/>
          <a:p>
            <a:r>
              <a:rPr lang="en-US" sz="4400" dirty="0"/>
              <a:t>Overview of</a:t>
            </a:r>
            <a:br>
              <a:rPr lang="en-US" sz="4400" dirty="0"/>
            </a:br>
            <a:r>
              <a:rPr lang="en-US" sz="4400" dirty="0"/>
              <a:t>Invest NI CPI Outputs</a:t>
            </a:r>
          </a:p>
        </p:txBody>
      </p:sp>
    </p:spTree>
    <p:extLst>
      <p:ext uri="{BB962C8B-B14F-4D97-AF65-F5344CB8AC3E}">
        <p14:creationId xmlns:p14="http://schemas.microsoft.com/office/powerpoint/2010/main" val="37162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F2D9-7487-9047-B164-B8875690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F237C-4786-2DCF-D618-1AF5EDA7B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Destination of Sales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F96C06-5AD4-4D95-7C33-A0BD2178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82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3559-ADE3-CE66-ED0D-6D47F682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50766-494D-E1B7-8540-3DA3D34D8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Destination of Sales by Trade Territory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map of the world with different colored rectangles&#10;&#10;AI-generated content may be incorrect.">
            <a:extLst>
              <a:ext uri="{FF2B5EF4-FFF2-40B4-BE49-F238E27FC236}">
                <a16:creationId xmlns:a16="http://schemas.microsoft.com/office/drawing/2014/main" id="{550AC496-5578-8907-294B-E4EF32CD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1ED1-8B51-471B-351B-B91F4145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3E1E1-146A-C5A1-8DA4-C4513BA33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Top External Sales Destinations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784507F2-AF95-C613-9998-0D754E29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657" y="1456466"/>
            <a:ext cx="11018542" cy="4773178"/>
          </a:xfrm>
          <a:prstGeom prst="rect">
            <a:avLst/>
          </a:prstGeom>
        </p:spPr>
      </p:pic>
      <p:sp>
        <p:nvSpPr>
          <p:cNvPr id="5" name="TextBox 46">
            <a:extLst>
              <a:ext uri="{FF2B5EF4-FFF2-40B4-BE49-F238E27FC236}">
                <a16:creationId xmlns:a16="http://schemas.microsoft.com/office/drawing/2014/main" id="{E7043486-5195-0EB5-932D-3A40C12C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387" y="1715001"/>
            <a:ext cx="3558676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6600" b="1" spc="-200" dirty="0">
                <a:solidFill>
                  <a:srgbClr val="155C84"/>
                </a:solidFill>
                <a:latin typeface="Calibri" panose="020F0502020204030204"/>
                <a:cs typeface="Arial" charset="0"/>
              </a:rPr>
              <a:t>56%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8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charset="0"/>
              </a:rPr>
              <a:t>of sales outside NI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8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charset="0"/>
              </a:rPr>
              <a:t>are to Great Britain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B989A-4426-ACFB-C94E-FB8B54A38808}"/>
              </a:ext>
            </a:extLst>
          </p:cNvPr>
          <p:cNvSpPr txBox="1"/>
          <p:nvPr/>
        </p:nvSpPr>
        <p:spPr>
          <a:xfrm>
            <a:off x="4540196" y="5794714"/>
            <a:ext cx="39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577A"/>
                </a:solidFill>
              </a:rPr>
              <a:t>Total external sales = £22.9bn</a:t>
            </a:r>
          </a:p>
        </p:txBody>
      </p:sp>
    </p:spTree>
    <p:extLst>
      <p:ext uri="{BB962C8B-B14F-4D97-AF65-F5344CB8AC3E}">
        <p14:creationId xmlns:p14="http://schemas.microsoft.com/office/powerpoint/2010/main" val="218224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45ECD-463B-79EE-F11B-21129CDD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A04A4-C63C-53D7-51E4-408BCAC85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Top Exports Destinations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BBB12B9B-9F80-BA43-961A-88579ECF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E2FD2-FA83-14DE-00AD-C7FC3CC559B7}"/>
              </a:ext>
            </a:extLst>
          </p:cNvPr>
          <p:cNvSpPr txBox="1"/>
          <p:nvPr/>
        </p:nvSpPr>
        <p:spPr>
          <a:xfrm>
            <a:off x="4423818" y="5778832"/>
            <a:ext cx="39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577A"/>
                </a:solidFill>
              </a:rPr>
              <a:t>Total exports = £10.2bn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C9AF5-0AC3-1506-AD50-E8B7FFD8FC93}"/>
              </a:ext>
            </a:extLst>
          </p:cNvPr>
          <p:cNvSpPr/>
          <p:nvPr/>
        </p:nvSpPr>
        <p:spPr>
          <a:xfrm>
            <a:off x="9844438" y="2812640"/>
            <a:ext cx="1723549" cy="1012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600" b="1" spc="-200" dirty="0">
                <a:solidFill>
                  <a:srgbClr val="00577A"/>
                </a:solidFill>
                <a:cs typeface="Arial" charset="0"/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236753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9773-15C8-137D-CDC4-15CA82D6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98B4-7FC3-2348-9743-59B1E3AE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2" y="2126578"/>
            <a:ext cx="8723078" cy="684000"/>
          </a:xfrm>
        </p:spPr>
        <p:txBody>
          <a:bodyPr>
            <a:noAutofit/>
          </a:bodyPr>
          <a:lstStyle/>
          <a:p>
            <a:r>
              <a:rPr lang="en-US" sz="4400" dirty="0"/>
              <a:t>Cohort Change</a:t>
            </a:r>
            <a:br>
              <a:rPr lang="en-US" sz="4400" dirty="0"/>
            </a:br>
            <a:r>
              <a:rPr lang="en-US" sz="4400" dirty="0"/>
              <a:t>2023 to 2024*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8C3D4C-364E-E092-EB4B-7A119D51BCEC}"/>
              </a:ext>
            </a:extLst>
          </p:cNvPr>
          <p:cNvSpPr txBox="1">
            <a:spLocks/>
          </p:cNvSpPr>
          <p:nvPr/>
        </p:nvSpPr>
        <p:spPr>
          <a:xfrm>
            <a:off x="891702" y="5041228"/>
            <a:ext cx="9185748" cy="68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*Change is based on those businesses for which we have data for both years of analysis</a:t>
            </a:r>
          </a:p>
        </p:txBody>
      </p:sp>
    </p:spTree>
    <p:extLst>
      <p:ext uri="{BB962C8B-B14F-4D97-AF65-F5344CB8AC3E}">
        <p14:creationId xmlns:p14="http://schemas.microsoft.com/office/powerpoint/2010/main" val="159769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EA8D-D247-FE0F-19CE-FC490566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7CA90-6C4D-296C-4565-111A05A92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Growth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green hexagon with white text&#10;&#10;AI-generated content may be incorrect.">
            <a:extLst>
              <a:ext uri="{FF2B5EF4-FFF2-40B4-BE49-F238E27FC236}">
                <a16:creationId xmlns:a16="http://schemas.microsoft.com/office/drawing/2014/main" id="{3D5FB3A8-4A3E-5A2F-990A-A0AF68F3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197206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75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588B-579E-8969-061D-2B35F3F3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03A88A-D794-57F0-B51D-61FAB1DB0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Contribution – Employment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DAF2D3D5-8E93-3FEF-A94D-222C2637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3516-F23D-8D1C-D59B-21784B02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7292B-A6B4-2571-4556-0647CD7CE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Contribution – External Sales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52DFAF59-FA2D-55C1-2D76-4A4AE407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02D4-1FA1-70F6-6DBF-2C055DE6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DBFD5A-5EB2-936D-9CA7-7286F9E29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Growth Rates by Sector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graph with multiple colored lines&#10;&#10;AI-generated content may be incorrect.">
            <a:extLst>
              <a:ext uri="{FF2B5EF4-FFF2-40B4-BE49-F238E27FC236}">
                <a16:creationId xmlns:a16="http://schemas.microsoft.com/office/drawing/2014/main" id="{92F8BA77-DAE5-E927-878D-E9185363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367785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33BF5-7A33-5F67-B894-2EB63920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00C98-E63F-BD63-22EC-E6C85B489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Job Change by Sector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6F3B61D1-9BDD-5253-FE0D-E02B274A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024E5-1401-749B-7F95-F53823514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Headline Statistics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green hexagon with white text&#10;&#10;AI-generated content may be incorrect.">
            <a:extLst>
              <a:ext uri="{FF2B5EF4-FFF2-40B4-BE49-F238E27FC236}">
                <a16:creationId xmlns:a16="http://schemas.microsoft.com/office/drawing/2014/main" id="{2686F388-E964-F9CD-414A-C5996D7A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360807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BA850-2F51-0A14-CE50-5A166C97D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6108B-2523-21A7-5049-900BD4EE6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Growth by Key Markets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graph of blue squares&#10;&#10;AI-generated content may be incorrect.">
            <a:extLst>
              <a:ext uri="{FF2B5EF4-FFF2-40B4-BE49-F238E27FC236}">
                <a16:creationId xmlns:a16="http://schemas.microsoft.com/office/drawing/2014/main" id="{7F874AD8-A672-CA43-8C07-0384AACE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DF72-88F9-C7D7-537E-EBDE7A1D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CC414F-8768-F5D1-878C-A1DD36A75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Cohort Growth by Business Size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6" name="Picture 5" descr="A screen shot of a graph&#10;&#10;AI-generated content may be incorrect.">
            <a:extLst>
              <a:ext uri="{FF2B5EF4-FFF2-40B4-BE49-F238E27FC236}">
                <a16:creationId xmlns:a16="http://schemas.microsoft.com/office/drawing/2014/main" id="{08A63126-53A9-2DBB-BFA9-2F3C3CBA5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F45BF-DF47-9AEA-3D13-A14F507A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A53D9-F355-4C2E-EA44-1350A6B03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All Portfolio Sales Trends</a:t>
            </a:r>
          </a:p>
          <a:p>
            <a:r>
              <a:rPr lang="en-GB" sz="1600" b="0" dirty="0"/>
              <a:t>2018 to 2024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E1BE5A06-21BD-3E30-2C95-FCA7AF2C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3" y="1387087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7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04AF-DF2C-9859-9D22-24C0B473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33B1B-01AF-C528-01F3-52ACD5B5C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All Portfolio Employment Trends</a:t>
            </a:r>
          </a:p>
          <a:p>
            <a:r>
              <a:rPr lang="en-GB" sz="1600" b="0" dirty="0"/>
              <a:t>2018 to 2024</a:t>
            </a: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F08BEF49-F8E6-A752-3A66-7E0BB087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C093-2CAD-A287-02BB-E51F7396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E8E0-994E-607F-2E03-4BC886F1E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Impact of Key Customers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A5E4BB7-E1FD-0A17-A64B-0899893A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4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7E59-08CF-75FC-54BE-3C749534B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0CC01-CB53-5145-770B-914F8F324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Change in the Portfolio</a:t>
            </a:r>
          </a:p>
          <a:p>
            <a:r>
              <a:rPr lang="en-GB" sz="1600" b="0" dirty="0"/>
              <a:t>2023 to 2024</a:t>
            </a:r>
          </a:p>
        </p:txBody>
      </p:sp>
      <p:pic>
        <p:nvPicPr>
          <p:cNvPr id="4" name="Picture 3" descr="A screenshot of a black background&#10;&#10;AI-generated content may be incorrect.">
            <a:extLst>
              <a:ext uri="{FF2B5EF4-FFF2-40B4-BE49-F238E27FC236}">
                <a16:creationId xmlns:a16="http://schemas.microsoft.com/office/drawing/2014/main" id="{2144052A-AC5F-3621-2C53-0C7A4AE3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9514"/>
            <a:ext cx="11018542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233F-3FD5-5259-BE9F-FB72F24A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D300-E53C-542C-05C2-F0C1C0BF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2" y="2126578"/>
            <a:ext cx="8723078" cy="684000"/>
          </a:xfrm>
        </p:spPr>
        <p:txBody>
          <a:bodyPr>
            <a:noAutofit/>
          </a:bodyPr>
          <a:lstStyle/>
          <a:p>
            <a:r>
              <a:rPr lang="en-US" sz="4400" dirty="0"/>
              <a:t>CPIs by Industry</a:t>
            </a:r>
          </a:p>
        </p:txBody>
      </p:sp>
    </p:spTree>
    <p:extLst>
      <p:ext uri="{BB962C8B-B14F-4D97-AF65-F5344CB8AC3E}">
        <p14:creationId xmlns:p14="http://schemas.microsoft.com/office/powerpoint/2010/main" val="241348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2E9AA-6108-7674-3D26-01EDC348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42F718-E0EF-75F7-4E77-C7189A966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CPI Sales by Sector</a:t>
            </a:r>
          </a:p>
          <a:p>
            <a:r>
              <a:rPr lang="en-GB" sz="1600" b="0" dirty="0"/>
              <a:t>2024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41DE546-1ED3-E4C8-C6B3-325A87CF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9" y="1456466"/>
            <a:ext cx="11018542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3932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Section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nvest NI_Speaker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Invest NI_Title slides_Corporate gre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Invest NI_Table and graph slides_Corporate gre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nvest NI_Table and graph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nvest NI _End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Props1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526</Words>
  <Application>Microsoft Office PowerPoint</Application>
  <PresentationFormat>Widescreen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Invest NI_Cover Slide no image</vt:lpstr>
      <vt:lpstr>Invest NI_Section slide</vt:lpstr>
      <vt:lpstr>Invest NI_Speaker slide</vt:lpstr>
      <vt:lpstr>Invest NI_Title slides_Corporate green</vt:lpstr>
      <vt:lpstr>Invest NI_Table and graph slides_Corporate green</vt:lpstr>
      <vt:lpstr>Invest NI_Title slides_Corporate blue</vt:lpstr>
      <vt:lpstr>Invest NI_Table and graph slides_Corporate blue</vt:lpstr>
      <vt:lpstr>Invest NI _End slide</vt:lpstr>
      <vt:lpstr>June 2025</vt:lpstr>
      <vt:lpstr>Overview of Invest NI CPI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CPIs by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CPIs by Market Destination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Cohort Change 2023 to 2024*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91</cp:revision>
  <dcterms:created xsi:type="dcterms:W3CDTF">2025-03-24T14:18:50Z</dcterms:created>
  <dcterms:modified xsi:type="dcterms:W3CDTF">2025-06-25T08:19:20Z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