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0" r:id="rId2"/>
    <p:sldId id="652" r:id="rId3"/>
    <p:sldId id="721" r:id="rId4"/>
    <p:sldId id="737" r:id="rId5"/>
    <p:sldId id="708" r:id="rId6"/>
    <p:sldId id="707" r:id="rId7"/>
    <p:sldId id="727" r:id="rId8"/>
    <p:sldId id="709" r:id="rId9"/>
    <p:sldId id="718" r:id="rId10"/>
    <p:sldId id="728" r:id="rId11"/>
    <p:sldId id="744" r:id="rId12"/>
    <p:sldId id="747" r:id="rId13"/>
    <p:sldId id="710" r:id="rId14"/>
    <p:sldId id="720" r:id="rId15"/>
    <p:sldId id="741" r:id="rId16"/>
    <p:sldId id="746" r:id="rId17"/>
    <p:sldId id="712" r:id="rId18"/>
    <p:sldId id="735" r:id="rId19"/>
    <p:sldId id="659" r:id="rId20"/>
    <p:sldId id="660" r:id="rId21"/>
    <p:sldId id="505" r:id="rId22"/>
    <p:sldId id="661" r:id="rId23"/>
    <p:sldId id="748" r:id="rId24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80" autoAdjust="0"/>
    <p:restoredTop sz="97336" autoAdjust="0"/>
  </p:normalViewPr>
  <p:slideViewPr>
    <p:cSldViewPr>
      <p:cViewPr varScale="1">
        <p:scale>
          <a:sx n="116" d="100"/>
          <a:sy n="116" d="100"/>
        </p:scale>
        <p:origin x="178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89653D75-2268-724B-961F-1BA8CE282B2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9A85C079-153A-2745-A84D-F7BF83B6951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80C0BFF-4580-41D4-817F-8B0223D7E188}" type="datetimeFigureOut">
              <a:rPr lang="en-US"/>
              <a:pPr>
                <a:defRPr/>
              </a:pPr>
              <a:t>6/11/2018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49493019-156E-D447-B537-72B73AF2F8C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ECCC3642-4D6F-B945-A253-EDB418CF605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07A8536-1687-41FD-B237-2633144BC0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7985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467471A8-E55B-FD47-9346-27C06C6A269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0F9009C0-D665-504A-995C-C023019F98C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BF57FD1-62E9-4900-A713-FA7AF7D0852D}" type="datetimeFigureOut">
              <a:rPr lang="en-US"/>
              <a:pPr>
                <a:defRPr/>
              </a:pPr>
              <a:t>6/11/2018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="" xmlns:a16="http://schemas.microsoft.com/office/drawing/2014/main" id="{BCE36F2C-B01F-ED48-B9E2-D81DA28210B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="" xmlns:a16="http://schemas.microsoft.com/office/drawing/2014/main" id="{C9E50747-B10A-6F41-A97D-87E5CE1E08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FBDEF43-0780-D542-8DCE-22A75F6CC9A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60C2A11-19FC-E34F-83E9-71341B9C0D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AD561B2-6F61-4227-856B-088E3D408B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94627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6E0BA38-5494-4B66-9764-D25F0685675D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93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D561B2-6F61-4227-856B-088E3D408B1D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8744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D561B2-6F61-4227-856B-088E3D408B1D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74820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D561B2-6F61-4227-856B-088E3D408B1D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74770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D561B2-6F61-4227-856B-088E3D408B1D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92988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D561B2-6F61-4227-856B-088E3D408B1D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53682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D561B2-6F61-4227-856B-088E3D408B1D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18719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D561B2-6F61-4227-856B-088E3D408B1D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557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D561B2-6F61-4227-856B-088E3D408B1D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47511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D0A80E7-AE5E-4CF0-A2EF-742FA147C57D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8919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C08C0-87FA-4189-AC9E-80178D20661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459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D561B2-6F61-4227-856B-088E3D408B1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95184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9D0EBA-896F-419C-8F47-913BE36A5B4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20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7119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3BA458F-1878-4036-B904-2700493B6859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21</a:t>
            </a:fld>
            <a:endParaRPr lang="en-GB" altLang="en-US" smtClean="0">
              <a:latin typeface="Arial" panose="020B0604020202020204" pitchFamily="34" charset="0"/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0750" y="744538"/>
            <a:ext cx="4960938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  <p:sp>
        <p:nvSpPr>
          <p:cNvPr id="40964" name="Picture 4"/>
          <p:cNvSpPr>
            <a:spLocks noChangeAspect="1" noChangeArrowheads="1"/>
          </p:cNvSpPr>
          <p:nvPr/>
        </p:nvSpPr>
        <p:spPr bwMode="auto">
          <a:xfrm>
            <a:off x="3636963" y="5691188"/>
            <a:ext cx="473075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42428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330B92E-E4BB-494C-BCFE-AA639A1D161B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22</a:t>
            </a:fld>
            <a:endParaRPr lang="en-GB" altLang="en-US" smtClean="0">
              <a:latin typeface="Arial" panose="020B0604020202020204" pitchFamily="34" charset="0"/>
            </a:endParaRPr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0750" y="744538"/>
            <a:ext cx="4960938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  <p:sp>
        <p:nvSpPr>
          <p:cNvPr id="43012" name="Picture 4"/>
          <p:cNvSpPr>
            <a:spLocks noChangeAspect="1" noChangeArrowheads="1"/>
          </p:cNvSpPr>
          <p:nvPr/>
        </p:nvSpPr>
        <p:spPr bwMode="auto">
          <a:xfrm>
            <a:off x="3636963" y="5691188"/>
            <a:ext cx="473075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7566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DBA0957-0DEE-491C-A10C-5F7FACEE80A9}" type="slidenum">
              <a:rPr lang="en-GB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23</a:t>
            </a:fld>
            <a:endParaRPr lang="en-GB" altLang="en-US" smtClean="0">
              <a:latin typeface="Arial" panose="020B0604020202020204" pitchFamily="34" charset="0"/>
            </a:endParaRPr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0750" y="744538"/>
            <a:ext cx="4960938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6463" y="4714875"/>
            <a:ext cx="4984750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  <p:sp>
        <p:nvSpPr>
          <p:cNvPr id="45060" name="Picture 4"/>
          <p:cNvSpPr>
            <a:spLocks noChangeAspect="1" noChangeArrowheads="1"/>
          </p:cNvSpPr>
          <p:nvPr/>
        </p:nvSpPr>
        <p:spPr bwMode="auto">
          <a:xfrm>
            <a:off x="3636963" y="5691188"/>
            <a:ext cx="473075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2925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D561B2-6F61-4227-856B-088E3D408B1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9877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D561B2-6F61-4227-856B-088E3D408B1D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6641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D561B2-6F61-4227-856B-088E3D408B1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8863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D561B2-6F61-4227-856B-088E3D408B1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06469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D561B2-6F61-4227-856B-088E3D408B1D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85656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D561B2-6F61-4227-856B-088E3D408B1D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89726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D561B2-6F61-4227-856B-088E3D408B1D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6249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D4D0322-5D03-2F45-ADCA-D09183376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4033D-7549-4BB4-8F4F-99FF89A9D335}" type="datetime1">
              <a:rPr lang="en-US"/>
              <a:pPr>
                <a:defRPr/>
              </a:pPr>
              <a:t>6/11/2018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C32234A-51D9-104C-90B2-89A5F22EF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1A3539E-153E-7144-ADA5-57F88C4C0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A3799-34DA-4085-96BF-2F06148587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5273482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97E2FBB-EB2F-5442-93F2-223DC401A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F16BC-8E2B-486E-97D4-896F44A97F6B}" type="datetime1">
              <a:rPr lang="en-US"/>
              <a:pPr>
                <a:defRPr/>
              </a:pPr>
              <a:t>6/11/2018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84F2FFC-4713-1A43-9160-343A8EA83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582F54E-A3DD-2148-BF4B-D10C3B3D5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18C95-DCFB-44C8-A892-70BFF32B59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5050755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C0A0515-3ADC-814A-9384-2BFAF1B97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D23A3-BEBB-47BC-8A1F-557E1CE3ADB9}" type="datetime1">
              <a:rPr lang="en-US"/>
              <a:pPr>
                <a:defRPr/>
              </a:pPr>
              <a:t>6/11/2018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9C8F358-2252-E04E-B1C6-C9EF272F1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C61F7D9-CEDC-1F49-9F94-6BB8C8472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06A80-E9E3-4664-B800-18D99777B1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911619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09E22A1-9FE8-2242-B855-4B6AAC9E0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93677-F829-4ED2-B405-D83E9CF46C45}" type="datetime1">
              <a:rPr lang="en-US"/>
              <a:pPr>
                <a:defRPr/>
              </a:pPr>
              <a:t>6/11/2018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72BA326-A9BF-424E-BA8B-4D88B66DA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6A1E5B3-201D-124D-A438-2DF19CD20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266B3-BB55-4CF1-98B3-0CB9EF0A9E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810850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9475A37-C683-964A-9A8D-8804DFEAA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7740E-955C-4146-871A-A3BA1AFFE4E1}" type="datetime1">
              <a:rPr lang="en-US"/>
              <a:pPr>
                <a:defRPr/>
              </a:pPr>
              <a:t>6/11/2018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1ED4A4B-3CBC-3A46-8320-09DF61402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B2537B9-657F-DE42-9AC4-6932DC510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933EC-57CF-4E51-92BC-107C1A1C17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094739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D19770F6-E3E1-FE49-AFEB-4C81CF7F5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234B1-6837-474F-B856-C72AD55E54D5}" type="datetime1">
              <a:rPr lang="en-US"/>
              <a:pPr>
                <a:defRPr/>
              </a:pPr>
              <a:t>6/11/2018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DDDF3D1D-AC67-EF46-BA74-78CC51DAF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A9411337-A477-3E46-8311-E6D37AE02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E342E-00BA-400C-9BB4-3D4B61ACB1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92877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A0F8C63B-A1B5-DA4F-9DA3-B82F05DEC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2143E-40DA-40AF-A091-B6CE4E1FC1B5}" type="datetime1">
              <a:rPr lang="en-US"/>
              <a:pPr>
                <a:defRPr/>
              </a:pPr>
              <a:t>6/11/2018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7F74365D-3C21-654C-8E6D-858CC5EB4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EC40F354-8C2F-1648-952B-E1F31DBD9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ABAA1-FFCC-4808-BCB1-AF6F4D17C4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2783584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2892FB12-4E24-B94A-8CA1-F7E892826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826D1-9F8E-4005-8E1A-AC859220896C}" type="datetime1">
              <a:rPr lang="en-US"/>
              <a:pPr>
                <a:defRPr/>
              </a:pPr>
              <a:t>6/11/2018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566EB19A-F751-9F41-BF8E-64808D568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567F998A-C2F2-5948-ACEB-2304317DD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F216B-901B-496C-ABDD-9A05CB387D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0216154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CDADA464-730D-5145-80E4-20E8C32F9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A1058-FC52-4F6C-A520-EF263C212BC2}" type="datetime1">
              <a:rPr lang="en-US"/>
              <a:pPr>
                <a:defRPr/>
              </a:pPr>
              <a:t>6/11/2018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8CD8B6C3-477C-314C-BBEB-AFF8D3974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B7805B33-69B4-9C4F-961D-4C978AEF2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8E7EA-1292-4376-95DA-9E442FE013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972812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17F265B3-E1B6-864E-85D1-8D1D93081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197FB-F542-4A51-A32C-E4DCF37F7DF0}" type="datetime1">
              <a:rPr lang="en-US"/>
              <a:pPr>
                <a:defRPr/>
              </a:pPr>
              <a:t>6/11/2018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3FD35F9B-E283-D944-B375-479FCFB04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792EE013-63FA-7E43-B900-9F073527E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1429B-EFEC-4C37-9308-42B26D9034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490016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2A8BD2F8-CBDE-9A46-82B4-D7E590E5B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A02E5-7DE9-43B0-AB13-4E5965A8CF69}" type="datetime1">
              <a:rPr lang="en-US"/>
              <a:pPr>
                <a:defRPr/>
              </a:pPr>
              <a:t>6/11/2018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5822BCE5-EF3D-FF45-855A-B55663432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C31DEB1A-59B7-E04B-84BC-840FF0ABA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53A2A-3124-4833-9964-DC9AE128DB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244650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5FCDBD3-AE99-7344-AAF8-FDEAE52B45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62129A5-AFE0-415B-91B1-310F7DBAA22E}" type="datetime1">
              <a:rPr lang="en-US"/>
              <a:pPr>
                <a:defRPr/>
              </a:pPr>
              <a:t>6/11/2018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570FB19-397D-6541-B0DA-082ABA758F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B9CEF11-0AF6-2C46-8EF9-C3D765C2C7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4F4CAB3-A09B-4AF5-BCC0-D642294E36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1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09" t="44788" r="71901" b="43414"/>
          <a:stretch>
            <a:fillRect/>
          </a:stretch>
        </p:blipFill>
        <p:spPr bwMode="auto">
          <a:xfrm>
            <a:off x="7729538" y="76200"/>
            <a:ext cx="1414462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>
            <a:extLst>
              <a:ext uri="{FF2B5EF4-FFF2-40B4-BE49-F238E27FC236}">
                <a16:creationId xmlns="" xmlns:a16="http://schemas.microsoft.com/office/drawing/2014/main" id="{7FE6EC88-4E78-A048-A6C0-C10CB88458FB}"/>
              </a:ext>
            </a:extLst>
          </p:cNvPr>
          <p:cNvCxnSpPr/>
          <p:nvPr/>
        </p:nvCxnSpPr>
        <p:spPr>
          <a:xfrm rot="10800000">
            <a:off x="0" y="836613"/>
            <a:ext cx="9144000" cy="1587"/>
          </a:xfrm>
          <a:prstGeom prst="line">
            <a:avLst/>
          </a:prstGeom>
          <a:ln w="28575">
            <a:solidFill>
              <a:srgbClr val="355E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="" xmlns:a16="http://schemas.microsoft.com/office/drawing/2014/main" id="{3199519B-C563-1E4C-B99E-9E0946BE8B9E}"/>
              </a:ext>
            </a:extLst>
          </p:cNvPr>
          <p:cNvCxnSpPr/>
          <p:nvPr/>
        </p:nvCxnSpPr>
        <p:spPr>
          <a:xfrm rot="10800000">
            <a:off x="0" y="6400800"/>
            <a:ext cx="9144000" cy="1588"/>
          </a:xfrm>
          <a:prstGeom prst="line">
            <a:avLst/>
          </a:prstGeom>
          <a:ln w="12700">
            <a:solidFill>
              <a:srgbClr val="355E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65" r:id="rId1"/>
    <p:sldLayoutId id="2147485366" r:id="rId2"/>
    <p:sldLayoutId id="2147485367" r:id="rId3"/>
    <p:sldLayoutId id="2147485368" r:id="rId4"/>
    <p:sldLayoutId id="2147485369" r:id="rId5"/>
    <p:sldLayoutId id="2147485370" r:id="rId6"/>
    <p:sldLayoutId id="2147485371" r:id="rId7"/>
    <p:sldLayoutId id="2147485372" r:id="rId8"/>
    <p:sldLayoutId id="2147485373" r:id="rId9"/>
    <p:sldLayoutId id="2147485374" r:id="rId10"/>
    <p:sldLayoutId id="2147485375" r:id="rId11"/>
  </p:sldLayoutIdLst>
  <p:transition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if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emf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if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1844675"/>
            <a:ext cx="9144000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ts val="600"/>
              </a:spcBef>
              <a:buFontTx/>
              <a:buNone/>
            </a:pPr>
            <a:r>
              <a:rPr lang="en-GB" altLang="en-US" sz="4000" b="1">
                <a:solidFill>
                  <a:srgbClr val="385D8A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Shopper Insight Report</a:t>
            </a:r>
          </a:p>
          <a:p>
            <a:pPr algn="ctr" eaLnBrk="1" hangingPunct="1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GB" altLang="en-US">
                <a:solidFill>
                  <a:srgbClr val="385D8A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(52 week(s) from 02/05/2016 to 30/04/2017</a:t>
            </a:r>
            <a:r>
              <a:rPr lang="en-GB" altLang="en-US">
                <a:solidFill>
                  <a:schemeClr val="tx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algn="ctr" eaLnBrk="1" hangingPunct="1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GB" altLang="en-US" i="1">
                <a:solidFill>
                  <a:schemeClr val="tx2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This reports covers the Northern Ireland Region</a:t>
            </a:r>
          </a:p>
        </p:txBody>
      </p:sp>
      <p:sp>
        <p:nvSpPr>
          <p:cNvPr id="15362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0" y="6308725"/>
            <a:ext cx="9144000" cy="549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8874C062-A63D-4459-A37B-5DE314D1D739}" type="slidenum">
              <a:rPr lang="en-US" altLang="en-US" sz="1200" smtClean="0">
                <a:solidFill>
                  <a:srgbClr val="898989"/>
                </a:solidFill>
              </a:rPr>
              <a:pPr algn="ctr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9ED36828-7745-C540-AFD1-E3562DDB86A5}"/>
              </a:ext>
            </a:extLst>
          </p:cNvPr>
          <p:cNvSpPr/>
          <p:nvPr/>
        </p:nvSpPr>
        <p:spPr>
          <a:xfrm>
            <a:off x="-30163" y="6092825"/>
            <a:ext cx="9174163" cy="76517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15364" name="Picture 5" descr="duh logo white rgb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156325"/>
            <a:ext cx="1674813" cy="6381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 txBox="1">
            <a:spLocks/>
          </p:cNvSpPr>
          <p:nvPr/>
        </p:nvSpPr>
        <p:spPr bwMode="auto">
          <a:xfrm>
            <a:off x="-30163" y="0"/>
            <a:ext cx="9174163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26828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26828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26828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26828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26828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6828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6828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6828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6828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800" b="1">
                <a:solidFill>
                  <a:schemeClr val="tx2"/>
                </a:solidFill>
              </a:rPr>
              <a:t>Lifestage Segmentation – SKUs meeting a distinct need</a:t>
            </a:r>
            <a:endParaRPr lang="en-GB" altLang="en-US" sz="2800"/>
          </a:p>
        </p:txBody>
      </p:sp>
      <p:sp>
        <p:nvSpPr>
          <p:cNvPr id="25602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0" y="6308725"/>
            <a:ext cx="9144000" cy="549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3DC108D0-AF25-44E3-B2D8-6F3A61735F9C}" type="slidenum">
              <a:rPr lang="en-US" altLang="en-US" sz="1200" smtClean="0">
                <a:solidFill>
                  <a:srgbClr val="898989"/>
                </a:solidFill>
              </a:rPr>
              <a:pPr algn="ctr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545EF71F-BE16-1548-8343-C6DAC6300B0E}"/>
              </a:ext>
            </a:extLst>
          </p:cNvPr>
          <p:cNvSpPr/>
          <p:nvPr/>
        </p:nvSpPr>
        <p:spPr>
          <a:xfrm>
            <a:off x="-30163" y="6092825"/>
            <a:ext cx="9174163" cy="76517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25604" name="Picture 5" descr="duh logo white rgb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156325"/>
            <a:ext cx="1674813" cy="6381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E66B318D-A1A4-0645-B5FB-4C8C34AC3C06}"/>
              </a:ext>
            </a:extLst>
          </p:cNvPr>
          <p:cNvGraphicFramePr>
            <a:graphicFrameLocks noGrp="1"/>
          </p:cNvGraphicFramePr>
          <p:nvPr/>
        </p:nvGraphicFramePr>
        <p:xfrm>
          <a:off x="80963" y="1125538"/>
          <a:ext cx="8951912" cy="2657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24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667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112095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76137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0449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587156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SKU</a:t>
                      </a:r>
                    </a:p>
                  </a:txBody>
                  <a:tcPr marL="91438" marR="91438" marT="45706" marB="457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Product Name</a:t>
                      </a:r>
                    </a:p>
                  </a:txBody>
                  <a:tcPr marL="91438" marR="91438" marT="45706" marB="457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i="0" dirty="0"/>
                        <a:t>Older Adults</a:t>
                      </a:r>
                    </a:p>
                  </a:txBody>
                  <a:tcPr marL="91438" marR="91438" marT="45706" marB="457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i="0" dirty="0"/>
                        <a:t>Older Families</a:t>
                      </a:r>
                    </a:p>
                  </a:txBody>
                  <a:tcPr marL="91438" marR="91438" marT="45706" marB="457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i="0" dirty="0"/>
                        <a:t>Pensioners</a:t>
                      </a:r>
                    </a:p>
                  </a:txBody>
                  <a:tcPr marL="91438" marR="91438" marT="45706" marB="4570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i="0" dirty="0"/>
                        <a:t>Young Adults</a:t>
                      </a:r>
                    </a:p>
                  </a:txBody>
                  <a:tcPr marL="91438" marR="91438" marT="45706" marB="4570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i="0" dirty="0"/>
                        <a:t>You</a:t>
                      </a:r>
                      <a:r>
                        <a:rPr lang="en-GB" sz="1600" i="0" baseline="0" dirty="0"/>
                        <a:t>ng Families</a:t>
                      </a:r>
                      <a:endParaRPr lang="en-GB" sz="1600" i="0" dirty="0"/>
                    </a:p>
                  </a:txBody>
                  <a:tcPr marL="91438" marR="91438" marT="45706" marB="45706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7076">
                <a:tc>
                  <a:txBody>
                    <a:bodyPr/>
                    <a:lstStyle/>
                    <a:p>
                      <a:pPr marL="0" lvl="0" indent="92075"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2" marR="9522" marT="952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GREAT PRODUCT 1 500G</a:t>
                      </a:r>
                    </a:p>
                  </a:txBody>
                  <a:tcPr marL="9525" marR="9525" marT="9524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9525" marR="9525" marT="9525" marB="0" anchor="ctr">
                    <a:solidFill>
                      <a:srgbClr val="09C4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97076">
                <a:tc>
                  <a:txBody>
                    <a:bodyPr/>
                    <a:lstStyle/>
                    <a:p>
                      <a:pPr marL="0" lvl="0" indent="92075"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2" marR="9522" marT="952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GREAT PRODUCT 2 500G</a:t>
                      </a:r>
                    </a:p>
                  </a:txBody>
                  <a:tcPr marL="9525" marR="9525" marT="9524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31562292"/>
                  </a:ext>
                </a:extLst>
              </a:tr>
              <a:tr h="497076">
                <a:tc>
                  <a:txBody>
                    <a:bodyPr/>
                    <a:lstStyle/>
                    <a:p>
                      <a:pPr marL="0" lvl="0" indent="92075"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2" marR="9522" marT="952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GREAT PRODUCT 3 </a:t>
                      </a:r>
                    </a:p>
                  </a:txBody>
                  <a:tcPr marL="9525" marR="9525" marT="9524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5553269"/>
                  </a:ext>
                </a:extLst>
              </a:tr>
              <a:tr h="579092"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Total product group </a:t>
                      </a:r>
                    </a:p>
                    <a:p>
                      <a:pPr algn="ctr"/>
                      <a:r>
                        <a:rPr lang="en-GB" sz="1600" b="1" dirty="0"/>
                        <a:t>(GREAT PRODUCT - F16IE)</a:t>
                      </a:r>
                    </a:p>
                  </a:txBody>
                  <a:tcPr marL="91438" marR="91438" marT="45706" marB="45706" anchor="ctr"/>
                </a:tc>
                <a:tc hMerge="1">
                  <a:txBody>
                    <a:bodyPr/>
                    <a:lstStyle/>
                    <a:p>
                      <a:pPr algn="l"/>
                      <a:endParaRPr lang="en-GB" sz="1400" dirty="0"/>
                    </a:p>
                  </a:txBody>
                  <a:tcPr marL="91448" marR="91448" marT="45732" marB="45732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914105A0-8E54-D544-A377-B21D4C856C50}"/>
              </a:ext>
            </a:extLst>
          </p:cNvPr>
          <p:cNvSpPr/>
          <p:nvPr/>
        </p:nvSpPr>
        <p:spPr>
          <a:xfrm>
            <a:off x="7092950" y="1125538"/>
            <a:ext cx="935038" cy="26320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4" name="Rounded Rectangular Callout 13">
            <a:extLst>
              <a:ext uri="{FF2B5EF4-FFF2-40B4-BE49-F238E27FC236}">
                <a16:creationId xmlns="" xmlns:a16="http://schemas.microsoft.com/office/drawing/2014/main" id="{9386E7E8-07BD-2645-834C-7AED77C067FB}"/>
              </a:ext>
            </a:extLst>
          </p:cNvPr>
          <p:cNvSpPr/>
          <p:nvPr/>
        </p:nvSpPr>
        <p:spPr>
          <a:xfrm>
            <a:off x="2081213" y="5322888"/>
            <a:ext cx="3509962" cy="606425"/>
          </a:xfrm>
          <a:prstGeom prst="wedgeRoundRectCallout">
            <a:avLst>
              <a:gd name="adj1" fmla="val 21288"/>
              <a:gd name="adj2" fmla="val -145090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>
                <a:solidFill>
                  <a:schemeClr val="tx1"/>
                </a:solidFill>
              </a:rPr>
              <a:t>Segments that are under-served by the product group as a whole (Index &lt;100)</a:t>
            </a:r>
          </a:p>
        </p:txBody>
      </p:sp>
      <p:sp>
        <p:nvSpPr>
          <p:cNvPr id="15" name="Rounded Rectangular Callout 14">
            <a:extLst>
              <a:ext uri="{FF2B5EF4-FFF2-40B4-BE49-F238E27FC236}">
                <a16:creationId xmlns="" xmlns:a16="http://schemas.microsoft.com/office/drawing/2014/main" id="{34917DAC-3F56-F349-8CAE-350BBB470C0D}"/>
              </a:ext>
            </a:extLst>
          </p:cNvPr>
          <p:cNvSpPr/>
          <p:nvPr/>
        </p:nvSpPr>
        <p:spPr>
          <a:xfrm>
            <a:off x="5676900" y="5300663"/>
            <a:ext cx="3311525" cy="608012"/>
          </a:xfrm>
          <a:prstGeom prst="wedgeRoundRectCallout">
            <a:avLst>
              <a:gd name="adj1" fmla="val -21337"/>
              <a:gd name="adj2" fmla="val -137512"/>
              <a:gd name="adj3" fmla="val 16667"/>
            </a:avLst>
          </a:prstGeom>
          <a:solidFill>
            <a:srgbClr val="00CC00"/>
          </a:solidFill>
          <a:ln>
            <a:solidFill>
              <a:srgbClr val="09C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>
                <a:solidFill>
                  <a:schemeClr val="tx1"/>
                </a:solidFill>
              </a:rPr>
              <a:t>SKUs that have strong appeal within under-served segment (Index &gt;100)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389F4853-8662-924C-8094-B7890B4434B2}"/>
              </a:ext>
            </a:extLst>
          </p:cNvPr>
          <p:cNvSpPr/>
          <p:nvPr/>
        </p:nvSpPr>
        <p:spPr>
          <a:xfrm>
            <a:off x="3779838" y="1106488"/>
            <a:ext cx="1079500" cy="265112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 txBox="1">
            <a:spLocks/>
          </p:cNvSpPr>
          <p:nvPr/>
        </p:nvSpPr>
        <p:spPr bwMode="auto">
          <a:xfrm>
            <a:off x="-30163" y="0"/>
            <a:ext cx="9174163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26828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26828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26828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26828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26828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6828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6828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6828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6828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800" b="1">
                <a:solidFill>
                  <a:schemeClr val="tx2"/>
                </a:solidFill>
              </a:rPr>
              <a:t>Lifestyle Segmentation – SKUs meeting a distinct need</a:t>
            </a:r>
            <a:endParaRPr lang="en-GB" altLang="en-US" sz="2800"/>
          </a:p>
        </p:txBody>
      </p:sp>
      <p:sp>
        <p:nvSpPr>
          <p:cNvPr id="26626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0" y="6308725"/>
            <a:ext cx="9144000" cy="549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6174F915-0320-4473-ABCC-B5C021764A27}" type="slidenum">
              <a:rPr lang="en-US" altLang="en-US" sz="1200" smtClean="0">
                <a:solidFill>
                  <a:srgbClr val="898989"/>
                </a:solidFill>
              </a:rPr>
              <a:pPr algn="ctr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288C27C6-6637-574A-AB4D-3B8A369DBBB4}"/>
              </a:ext>
            </a:extLst>
          </p:cNvPr>
          <p:cNvSpPr/>
          <p:nvPr/>
        </p:nvSpPr>
        <p:spPr>
          <a:xfrm>
            <a:off x="-30163" y="6092825"/>
            <a:ext cx="9174163" cy="76517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26628" name="Picture 5" descr="duh logo white rgb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156325"/>
            <a:ext cx="1674813" cy="6381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9DAD320E-37AE-734B-A8B6-A695D94B7F4D}"/>
              </a:ext>
            </a:extLst>
          </p:cNvPr>
          <p:cNvGraphicFramePr>
            <a:graphicFrameLocks noGrp="1"/>
          </p:cNvGraphicFramePr>
          <p:nvPr/>
        </p:nvGraphicFramePr>
        <p:xfrm>
          <a:off x="58738" y="566738"/>
          <a:ext cx="8953499" cy="2657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39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27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7362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8256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8012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993378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587338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SKU</a:t>
                      </a:r>
                    </a:p>
                  </a:txBody>
                  <a:tcPr marL="91454" marR="91454" marT="45721" marB="457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Product Name</a:t>
                      </a:r>
                    </a:p>
                  </a:txBody>
                  <a:tcPr marL="91454" marR="91454" marT="45721" marB="4572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Convenience</a:t>
                      </a:r>
                    </a:p>
                  </a:txBody>
                  <a:tcPr marL="9525" marR="9525" marT="95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Finer Foods</a:t>
                      </a:r>
                    </a:p>
                  </a:txBody>
                  <a:tcPr marL="9525" marR="9525" marT="95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Kids Choice</a:t>
                      </a:r>
                    </a:p>
                  </a:txBody>
                  <a:tcPr marL="9525" marR="9525" marT="95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Mainstream</a:t>
                      </a:r>
                    </a:p>
                  </a:txBody>
                  <a:tcPr marL="9525" marR="9525" marT="95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Price Sensitive</a:t>
                      </a:r>
                    </a:p>
                  </a:txBody>
                  <a:tcPr marL="9525" marR="9525" marT="95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Traditional</a:t>
                      </a:r>
                    </a:p>
                  </a:txBody>
                  <a:tcPr marL="9525" marR="9525" marT="9521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7006">
                <a:tc>
                  <a:txBody>
                    <a:bodyPr/>
                    <a:lstStyle/>
                    <a:p>
                      <a:pPr marL="0" lvl="0" indent="92075"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GREAT PRODUCT 1 500G</a:t>
                      </a:r>
                    </a:p>
                  </a:txBody>
                  <a:tcPr marL="9525" marR="9525" marT="9524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97006">
                <a:tc>
                  <a:txBody>
                    <a:bodyPr/>
                    <a:lstStyle/>
                    <a:p>
                      <a:pPr marL="0" lvl="0" indent="92075"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GREAT PRODUCT 2 500G</a:t>
                      </a:r>
                    </a:p>
                  </a:txBody>
                  <a:tcPr marL="9525" marR="9525" marT="9524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3677438"/>
                  </a:ext>
                </a:extLst>
              </a:tr>
              <a:tr h="497006">
                <a:tc>
                  <a:txBody>
                    <a:bodyPr/>
                    <a:lstStyle/>
                    <a:p>
                      <a:pPr marL="0" lvl="0" indent="92075"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GREAT PRODUCT 3 </a:t>
                      </a:r>
                    </a:p>
                  </a:txBody>
                  <a:tcPr marL="9525" marR="9525" marT="9524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9525" marR="9525" marT="9525" marB="0" anchor="ctr">
                    <a:solidFill>
                      <a:srgbClr val="09C4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66482447"/>
                  </a:ext>
                </a:extLst>
              </a:tr>
              <a:tr h="579120"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Total product group </a:t>
                      </a:r>
                    </a:p>
                    <a:p>
                      <a:pPr algn="ctr"/>
                      <a:r>
                        <a:rPr lang="en-GB" sz="1600" b="1" dirty="0"/>
                        <a:t>(GREAT PRODUCT - F16IE)</a:t>
                      </a:r>
                    </a:p>
                  </a:txBody>
                  <a:tcPr marL="91454" marR="91454" marT="45721" marB="45721" anchor="ctr"/>
                </a:tc>
                <a:tc hMerge="1">
                  <a:txBody>
                    <a:bodyPr/>
                    <a:lstStyle/>
                    <a:p>
                      <a:pPr algn="l"/>
                      <a:endParaRPr lang="en-GB" sz="1400" dirty="0"/>
                    </a:p>
                  </a:txBody>
                  <a:tcPr marL="91448" marR="91448" marT="45732" marB="45732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" name="Rounded Rectangular Callout 13">
            <a:extLst>
              <a:ext uri="{FF2B5EF4-FFF2-40B4-BE49-F238E27FC236}">
                <a16:creationId xmlns="" xmlns:a16="http://schemas.microsoft.com/office/drawing/2014/main" id="{FD35C359-6805-8247-97D3-15AF127C90B1}"/>
              </a:ext>
            </a:extLst>
          </p:cNvPr>
          <p:cNvSpPr/>
          <p:nvPr/>
        </p:nvSpPr>
        <p:spPr>
          <a:xfrm>
            <a:off x="2081213" y="5322888"/>
            <a:ext cx="3509962" cy="606425"/>
          </a:xfrm>
          <a:prstGeom prst="wedgeRoundRectCallout">
            <a:avLst>
              <a:gd name="adj1" fmla="val 21288"/>
              <a:gd name="adj2" fmla="val -145090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>
                <a:solidFill>
                  <a:schemeClr val="tx1"/>
                </a:solidFill>
              </a:rPr>
              <a:t>Segments that are under-served by the product group as a whole (Index &lt;100)</a:t>
            </a:r>
          </a:p>
        </p:txBody>
      </p:sp>
      <p:sp>
        <p:nvSpPr>
          <p:cNvPr id="15" name="Rounded Rectangular Callout 14">
            <a:extLst>
              <a:ext uri="{FF2B5EF4-FFF2-40B4-BE49-F238E27FC236}">
                <a16:creationId xmlns="" xmlns:a16="http://schemas.microsoft.com/office/drawing/2014/main" id="{F2A7471A-FB32-A446-9604-2F642319CD47}"/>
              </a:ext>
            </a:extLst>
          </p:cNvPr>
          <p:cNvSpPr/>
          <p:nvPr/>
        </p:nvSpPr>
        <p:spPr>
          <a:xfrm>
            <a:off x="5676900" y="5300663"/>
            <a:ext cx="3311525" cy="608012"/>
          </a:xfrm>
          <a:prstGeom prst="wedgeRoundRectCallout">
            <a:avLst>
              <a:gd name="adj1" fmla="val -21337"/>
              <a:gd name="adj2" fmla="val -137512"/>
              <a:gd name="adj3" fmla="val 16667"/>
            </a:avLst>
          </a:prstGeom>
          <a:solidFill>
            <a:srgbClr val="00CC00"/>
          </a:solidFill>
          <a:ln>
            <a:solidFill>
              <a:srgbClr val="09C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>
                <a:solidFill>
                  <a:schemeClr val="tx1"/>
                </a:solidFill>
              </a:rPr>
              <a:t>SKUs that have strong appeal within under-served segment (Index &gt;100)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774EACD4-512A-0C49-A637-5D08302990CB}"/>
              </a:ext>
            </a:extLst>
          </p:cNvPr>
          <p:cNvSpPr/>
          <p:nvPr/>
        </p:nvSpPr>
        <p:spPr>
          <a:xfrm>
            <a:off x="5292725" y="557213"/>
            <a:ext cx="1871663" cy="2667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D6DD508B-A9BE-5B45-B97C-2579E48049C6}"/>
              </a:ext>
            </a:extLst>
          </p:cNvPr>
          <p:cNvSpPr/>
          <p:nvPr/>
        </p:nvSpPr>
        <p:spPr>
          <a:xfrm>
            <a:off x="3276600" y="557213"/>
            <a:ext cx="1150938" cy="2667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 txBox="1">
            <a:spLocks/>
          </p:cNvSpPr>
          <p:nvPr/>
        </p:nvSpPr>
        <p:spPr bwMode="auto">
          <a:xfrm>
            <a:off x="-30163" y="0"/>
            <a:ext cx="9174163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26828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26828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26828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26828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26828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6828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6828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6828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6828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800" b="1">
                <a:solidFill>
                  <a:schemeClr val="tx2"/>
                </a:solidFill>
              </a:rPr>
              <a:t>Family Segmentation – SKUs meeting a distinct need</a:t>
            </a:r>
            <a:endParaRPr lang="en-GB" altLang="en-US" sz="2800"/>
          </a:p>
        </p:txBody>
      </p:sp>
      <p:sp>
        <p:nvSpPr>
          <p:cNvPr id="27650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0" y="6308725"/>
            <a:ext cx="9144000" cy="549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38D8CACA-1834-4E15-86F8-CDAF7B631286}" type="slidenum">
              <a:rPr lang="en-US" altLang="en-US" sz="1200" smtClean="0">
                <a:solidFill>
                  <a:srgbClr val="898989"/>
                </a:solidFill>
              </a:rPr>
              <a:pPr algn="ctr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5661F03A-A8F3-844F-83B0-1151057E57C9}"/>
              </a:ext>
            </a:extLst>
          </p:cNvPr>
          <p:cNvSpPr/>
          <p:nvPr/>
        </p:nvSpPr>
        <p:spPr>
          <a:xfrm>
            <a:off x="-30163" y="6092825"/>
            <a:ext cx="9174163" cy="76517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27652" name="Picture 5" descr="duh logo white rgb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156325"/>
            <a:ext cx="1674813" cy="6381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6C564DC4-C618-914B-8685-CE6260C22E8F}"/>
              </a:ext>
            </a:extLst>
          </p:cNvPr>
          <p:cNvGraphicFramePr>
            <a:graphicFrameLocks noGrp="1"/>
          </p:cNvGraphicFramePr>
          <p:nvPr/>
        </p:nvGraphicFramePr>
        <p:xfrm>
          <a:off x="85725" y="596900"/>
          <a:ext cx="8888412" cy="2659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97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13931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1726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8866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8009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08084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3202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587744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SKU</a:t>
                      </a:r>
                    </a:p>
                  </a:txBody>
                  <a:tcPr marL="91463" marR="91463" marT="45751" marB="4575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Product Name</a:t>
                      </a:r>
                    </a:p>
                  </a:txBody>
                  <a:tcPr marL="91463" marR="91463" marT="45751" marB="45751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Carol</a:t>
                      </a: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Dawn</a:t>
                      </a: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The </a:t>
                      </a:r>
                      <a:r>
                        <a:rPr lang="en-GB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Mayers</a:t>
                      </a:r>
                      <a:endParaRPr lang="en-GB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Roshni</a:t>
                      </a:r>
                      <a:endParaRPr lang="en-GB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6" marR="9526" marT="952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The Wicks</a:t>
                      </a:r>
                    </a:p>
                  </a:txBody>
                  <a:tcPr marL="9526" marR="9526" marT="9527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7350">
                <a:tc>
                  <a:txBody>
                    <a:bodyPr/>
                    <a:lstStyle/>
                    <a:p>
                      <a:pPr marL="0" lvl="0" indent="92075"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GREAT PRODUCT 1 500G</a:t>
                      </a:r>
                    </a:p>
                  </a:txBody>
                  <a:tcPr marL="9525" marR="9525" marT="9524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97350">
                <a:tc>
                  <a:txBody>
                    <a:bodyPr/>
                    <a:lstStyle/>
                    <a:p>
                      <a:pPr marL="0" lvl="0" indent="92075"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GREAT PRODUCT 2 500G</a:t>
                      </a:r>
                    </a:p>
                  </a:txBody>
                  <a:tcPr marL="9525" marR="9525" marT="9524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83803951"/>
                  </a:ext>
                </a:extLst>
              </a:tr>
              <a:tr h="497350">
                <a:tc>
                  <a:txBody>
                    <a:bodyPr/>
                    <a:lstStyle/>
                    <a:p>
                      <a:pPr marL="0" lvl="0" indent="92075"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GREAT PRODUCT 3 </a:t>
                      </a:r>
                    </a:p>
                  </a:txBody>
                  <a:tcPr marL="9525" marR="9525" marT="9524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9525" marR="9525" marT="9525" marB="0" anchor="ctr">
                    <a:solidFill>
                      <a:srgbClr val="09C4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24320362"/>
                  </a:ext>
                </a:extLst>
              </a:tr>
              <a:tr h="579268"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b="1" dirty="0"/>
                        <a:t>Total product group </a:t>
                      </a:r>
                    </a:p>
                    <a:p>
                      <a:pPr algn="ctr"/>
                      <a:r>
                        <a:rPr lang="en-GB" sz="1600" b="1" dirty="0"/>
                        <a:t>(GREAT PRODUCT - F16IE)</a:t>
                      </a:r>
                    </a:p>
                  </a:txBody>
                  <a:tcPr marL="91463" marR="91463" marT="45751" marB="45751" anchor="ctr"/>
                </a:tc>
                <a:tc hMerge="1">
                  <a:txBody>
                    <a:bodyPr/>
                    <a:lstStyle/>
                    <a:p>
                      <a:pPr algn="l"/>
                      <a:endParaRPr lang="en-GB" sz="1400" dirty="0"/>
                    </a:p>
                  </a:txBody>
                  <a:tcPr marL="91448" marR="91448" marT="45732" marB="45732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" name="Rounded Rectangular Callout 13">
            <a:extLst>
              <a:ext uri="{FF2B5EF4-FFF2-40B4-BE49-F238E27FC236}">
                <a16:creationId xmlns="" xmlns:a16="http://schemas.microsoft.com/office/drawing/2014/main" id="{C2C8159F-A567-EF4E-BACE-3595821D4159}"/>
              </a:ext>
            </a:extLst>
          </p:cNvPr>
          <p:cNvSpPr/>
          <p:nvPr/>
        </p:nvSpPr>
        <p:spPr>
          <a:xfrm>
            <a:off x="2081213" y="5322888"/>
            <a:ext cx="3509962" cy="606425"/>
          </a:xfrm>
          <a:prstGeom prst="wedgeRoundRectCallout">
            <a:avLst>
              <a:gd name="adj1" fmla="val 21288"/>
              <a:gd name="adj2" fmla="val -145090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>
                <a:solidFill>
                  <a:schemeClr val="tx1"/>
                </a:solidFill>
              </a:rPr>
              <a:t>Segments that are under-served by the product group as a whole (Index &lt;100)</a:t>
            </a:r>
          </a:p>
        </p:txBody>
      </p:sp>
      <p:sp>
        <p:nvSpPr>
          <p:cNvPr id="15" name="Rounded Rectangular Callout 14">
            <a:extLst>
              <a:ext uri="{FF2B5EF4-FFF2-40B4-BE49-F238E27FC236}">
                <a16:creationId xmlns="" xmlns:a16="http://schemas.microsoft.com/office/drawing/2014/main" id="{2BD6C112-1280-9F44-A679-48DDD8DC3807}"/>
              </a:ext>
            </a:extLst>
          </p:cNvPr>
          <p:cNvSpPr/>
          <p:nvPr/>
        </p:nvSpPr>
        <p:spPr>
          <a:xfrm>
            <a:off x="5676900" y="5300663"/>
            <a:ext cx="3311525" cy="608012"/>
          </a:xfrm>
          <a:prstGeom prst="wedgeRoundRectCallout">
            <a:avLst>
              <a:gd name="adj1" fmla="val -21337"/>
              <a:gd name="adj2" fmla="val -137512"/>
              <a:gd name="adj3" fmla="val 16667"/>
            </a:avLst>
          </a:prstGeom>
          <a:solidFill>
            <a:srgbClr val="00CC00"/>
          </a:solidFill>
          <a:ln>
            <a:solidFill>
              <a:srgbClr val="09C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600" dirty="0">
                <a:solidFill>
                  <a:schemeClr val="tx1"/>
                </a:solidFill>
              </a:rPr>
              <a:t>SKUs that have strong appeal within under-served segment (Index &gt;100)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8541471E-9639-E541-99EE-6BF632A489A8}"/>
              </a:ext>
            </a:extLst>
          </p:cNvPr>
          <p:cNvSpPr/>
          <p:nvPr/>
        </p:nvSpPr>
        <p:spPr>
          <a:xfrm>
            <a:off x="3829050" y="588963"/>
            <a:ext cx="958850" cy="2667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1E8842E5-7C55-D946-909C-917C330C0E9F}"/>
              </a:ext>
            </a:extLst>
          </p:cNvPr>
          <p:cNvSpPr/>
          <p:nvPr/>
        </p:nvSpPr>
        <p:spPr>
          <a:xfrm>
            <a:off x="6910388" y="588963"/>
            <a:ext cx="1022350" cy="268763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="" xmlns:a16="http://schemas.microsoft.com/office/drawing/2014/main" id="{DB359D48-484A-CE4D-A6F6-D2D7A37CF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628775"/>
            <a:ext cx="9012238" cy="647700"/>
          </a:xfrm>
        </p:spPr>
        <p:txBody>
          <a:bodyPr/>
          <a:lstStyle/>
          <a:p>
            <a:pPr>
              <a:tabLst>
                <a:tab pos="268288" algn="l"/>
              </a:tabLst>
              <a:defRPr/>
            </a:pPr>
            <a:r>
              <a:rPr lang="en-GB" altLang="en-US" sz="4000" b="1" dirty="0">
                <a:solidFill>
                  <a:srgbClr val="385D8A"/>
                </a:solidFill>
                <a:latin typeface="+mn-lt"/>
                <a:cs typeface="Times New Roman" pitchFamily="18" charset="0"/>
              </a:rPr>
              <a:t>Store Performance</a:t>
            </a:r>
            <a:endParaRPr lang="en-GB" altLang="en-US" sz="3200" dirty="0"/>
          </a:p>
        </p:txBody>
      </p:sp>
      <p:sp>
        <p:nvSpPr>
          <p:cNvPr id="2867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0" y="6308725"/>
            <a:ext cx="9144000" cy="549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8B66E8F8-E616-4444-BEA1-0D370DF1B43E}" type="slidenum">
              <a:rPr lang="en-US" altLang="en-US" sz="1200" smtClean="0">
                <a:solidFill>
                  <a:srgbClr val="898989"/>
                </a:solidFill>
              </a:rPr>
              <a:pPr algn="ctr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3823722A-DCBE-F04A-A84F-2F6DE88D19B9}"/>
              </a:ext>
            </a:extLst>
          </p:cNvPr>
          <p:cNvSpPr/>
          <p:nvPr/>
        </p:nvSpPr>
        <p:spPr>
          <a:xfrm>
            <a:off x="0" y="6092825"/>
            <a:ext cx="9144000" cy="76517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28676" name="Picture 5" descr="duh logo white rgb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156325"/>
            <a:ext cx="1674813" cy="6381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="" xmlns:a16="http://schemas.microsoft.com/office/drawing/2014/main" id="{4B067B69-61B2-E447-B891-F40879733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38163"/>
          </a:xfrm>
        </p:spPr>
        <p:txBody>
          <a:bodyPr/>
          <a:lstStyle/>
          <a:p>
            <a:pPr algn="l">
              <a:tabLst>
                <a:tab pos="268288" algn="l"/>
              </a:tabLst>
              <a:defRPr/>
            </a:pPr>
            <a:r>
              <a:rPr lang="en-GB" altLang="en-US" sz="2800" b="1" dirty="0">
                <a:solidFill>
                  <a:srgbClr val="385D8A"/>
                </a:solidFill>
                <a:latin typeface="+mn-lt"/>
                <a:cs typeface="Times New Roman" pitchFamily="18" charset="0"/>
              </a:rPr>
              <a:t>Store Performance – What to look for</a:t>
            </a:r>
            <a:endParaRPr lang="en-GB" altLang="en-US" sz="3200" dirty="0"/>
          </a:p>
        </p:txBody>
      </p:sp>
      <p:sp>
        <p:nvSpPr>
          <p:cNvPr id="5" name="Rectangle 3">
            <a:extLst>
              <a:ext uri="{FF2B5EF4-FFF2-40B4-BE49-F238E27FC236}">
                <a16:creationId xmlns="" xmlns:a16="http://schemas.microsoft.com/office/drawing/2014/main" id="{CA9358D8-CC97-124D-B60E-2D21EFFA4F1D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>
          <a:xfrm>
            <a:off x="250825" y="1662113"/>
            <a:ext cx="4321175" cy="4367212"/>
          </a:xfrm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Pct val="80000"/>
              <a:buFont typeface="Calibri" pitchFamily="34" charset="0"/>
              <a:buAutoNum type="arabicPeriod"/>
              <a:defRPr/>
            </a:pPr>
            <a:r>
              <a:rPr lang="en-GB" altLang="en-US" sz="1800" dirty="0">
                <a:latin typeface="+mn-lt"/>
                <a:cs typeface="Times New Roman" pitchFamily="18" charset="0"/>
              </a:rPr>
              <a:t>Penetration is above the average for all SKUs in the product group in your top performing stores – your brand is relevant and you can confidently target these stores (and similar ones not currently listed) for growth </a:t>
            </a:r>
          </a:p>
          <a:p>
            <a:pPr eaLnBrk="1" hangingPunct="1">
              <a:spcBef>
                <a:spcPct val="0"/>
              </a:spcBef>
              <a:buSzPct val="80000"/>
              <a:buFont typeface="Calibri" pitchFamily="34" charset="0"/>
              <a:buAutoNum type="arabicPeriod"/>
              <a:defRPr/>
            </a:pPr>
            <a:r>
              <a:rPr lang="en-GB" altLang="en-US" sz="1800" dirty="0">
                <a:cs typeface="Times New Roman" pitchFamily="18" charset="0"/>
              </a:rPr>
              <a:t>Penetration is above average in the majority of stores listed in your home county – your brand has a strong regional identity</a:t>
            </a:r>
          </a:p>
          <a:p>
            <a:pPr eaLnBrk="1" hangingPunct="1">
              <a:spcBef>
                <a:spcPct val="0"/>
              </a:spcBef>
              <a:buSzPct val="80000"/>
              <a:buFont typeface="Calibri" pitchFamily="34" charset="0"/>
              <a:buAutoNum type="arabicPeriod"/>
              <a:defRPr/>
            </a:pPr>
            <a:r>
              <a:rPr lang="en-GB" altLang="en-US" sz="1800" dirty="0">
                <a:latin typeface="+mn-lt"/>
                <a:cs typeface="Times New Roman" pitchFamily="18" charset="0"/>
              </a:rPr>
              <a:t>You have a short ‘tail of insignificance’ (stores with below average penetration) – poor performing stores drag down your KPIs and drain your scarce resources, so the fewer the better</a:t>
            </a:r>
          </a:p>
          <a:p>
            <a:pPr eaLnBrk="1" hangingPunct="1">
              <a:spcBef>
                <a:spcPct val="0"/>
              </a:spcBef>
              <a:buSzPct val="80000"/>
              <a:buFont typeface="Calibri" pitchFamily="34" charset="0"/>
              <a:buAutoNum type="arabicPeriod"/>
              <a:defRPr/>
            </a:pPr>
            <a:endParaRPr lang="en-GB" altLang="en-US" sz="1800" dirty="0">
              <a:latin typeface="+mn-lt"/>
            </a:endParaRPr>
          </a:p>
        </p:txBody>
      </p:sp>
      <p:sp>
        <p:nvSpPr>
          <p:cNvPr id="29699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0" y="6308725"/>
            <a:ext cx="9144000" cy="549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787C145C-EE52-41D0-A4BE-D945AA724FAE}" type="slidenum">
              <a:rPr lang="en-US" altLang="en-US" sz="1200" smtClean="0">
                <a:solidFill>
                  <a:srgbClr val="898989"/>
                </a:solidFill>
              </a:rPr>
              <a:pPr algn="ctr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20288989-9A50-3548-888F-392C958B0FBC}"/>
              </a:ext>
            </a:extLst>
          </p:cNvPr>
          <p:cNvSpPr/>
          <p:nvPr/>
        </p:nvSpPr>
        <p:spPr>
          <a:xfrm>
            <a:off x="-30163" y="6092825"/>
            <a:ext cx="9174163" cy="76517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29701" name="Picture 5" descr="duh logo white rgb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156325"/>
            <a:ext cx="1674813" cy="6381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>
            <a:extLst>
              <a:ext uri="{FF2B5EF4-FFF2-40B4-BE49-F238E27FC236}">
                <a16:creationId xmlns="" xmlns:a16="http://schemas.microsoft.com/office/drawing/2014/main" id="{DEF25D1A-2E8D-1749-9C8A-F721AC01D1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1649413"/>
            <a:ext cx="4295775" cy="444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SzPct val="80000"/>
              <a:buFont typeface="Calibri" pitchFamily="34" charset="0"/>
              <a:buAutoNum type="arabicPeriod"/>
              <a:defRPr/>
            </a:pPr>
            <a:r>
              <a:rPr lang="en-GB" altLang="en-US" sz="1800" dirty="0">
                <a:latin typeface="+mn-lt"/>
                <a:cs typeface="Times New Roman" pitchFamily="18" charset="0"/>
              </a:rPr>
              <a:t>Penetration is below the average for all SKUs in the product group in your top performing stores - your brand is not relevant to enough people. If it was de-listed tomorrow very few people would notice!</a:t>
            </a:r>
          </a:p>
          <a:p>
            <a:pPr eaLnBrk="1" hangingPunct="1">
              <a:spcBef>
                <a:spcPct val="0"/>
              </a:spcBef>
              <a:buSzPct val="80000"/>
              <a:buFont typeface="Calibri" pitchFamily="34" charset="0"/>
              <a:buAutoNum type="arabicPeriod"/>
              <a:defRPr/>
            </a:pPr>
            <a:r>
              <a:rPr lang="en-GB" altLang="en-US" sz="1800" dirty="0">
                <a:cs typeface="Times New Roman" pitchFamily="18" charset="0"/>
              </a:rPr>
              <a:t>Penetration is below average in the majority of the stores listed in your home county – your brand has a weak regional identity</a:t>
            </a:r>
            <a:endParaRPr lang="en-GB" altLang="en-US" sz="1800" dirty="0">
              <a:latin typeface="+mn-lt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SzPct val="80000"/>
              <a:buFont typeface="Calibri" pitchFamily="34" charset="0"/>
              <a:buAutoNum type="arabicPeriod"/>
              <a:defRPr/>
            </a:pPr>
            <a:r>
              <a:rPr lang="en-GB" altLang="en-US" sz="1800" dirty="0">
                <a:latin typeface="+mn-lt"/>
                <a:cs typeface="Times New Roman" pitchFamily="18" charset="0"/>
              </a:rPr>
              <a:t>You have a long ‘tail of insignificance’ (stores with below average penetration) – </a:t>
            </a:r>
            <a:r>
              <a:rPr lang="en-GB" altLang="en-US" sz="1800" dirty="0">
                <a:cs typeface="Times New Roman" pitchFamily="18" charset="0"/>
              </a:rPr>
              <a:t>poor performing stores drag down your KPIs and drain your scarce resources, so the fewer the better</a:t>
            </a:r>
            <a:endParaRPr lang="en-GB" altLang="en-US" sz="1800" dirty="0">
              <a:latin typeface="+mn-lt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SzPct val="80000"/>
              <a:buFont typeface="Calibri" pitchFamily="34" charset="0"/>
              <a:buAutoNum type="arabicPeriod"/>
              <a:defRPr/>
            </a:pPr>
            <a:endParaRPr lang="en-GB" altLang="en-US" sz="1800" dirty="0">
              <a:latin typeface="+mn-lt"/>
              <a:cs typeface="Times New Roman" pitchFamily="18" charset="0"/>
            </a:endParaRPr>
          </a:p>
        </p:txBody>
      </p:sp>
      <p:pic>
        <p:nvPicPr>
          <p:cNvPr id="29703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92" r="50000" b="28999"/>
          <a:stretch>
            <a:fillRect/>
          </a:stretch>
        </p:blipFill>
        <p:spPr bwMode="auto">
          <a:xfrm>
            <a:off x="1978025" y="820738"/>
            <a:ext cx="1084263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4" name="Picture 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99" t="19592" r="-4599" b="28999"/>
          <a:stretch>
            <a:fillRect/>
          </a:stretch>
        </p:blipFill>
        <p:spPr bwMode="auto">
          <a:xfrm>
            <a:off x="6259513" y="820738"/>
            <a:ext cx="1084262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0" y="6308725"/>
            <a:ext cx="9144000" cy="549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70261203-4751-4EF5-B7BB-3C693BDA357F}" type="slidenum">
              <a:rPr lang="en-US" altLang="en-US" sz="1200" smtClean="0">
                <a:solidFill>
                  <a:srgbClr val="898989"/>
                </a:solidFill>
              </a:rPr>
              <a:pPr algn="ctr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30722" name="Title 1"/>
          <p:cNvSpPr txBox="1">
            <a:spLocks/>
          </p:cNvSpPr>
          <p:nvPr/>
        </p:nvSpPr>
        <p:spPr bwMode="auto">
          <a:xfrm>
            <a:off x="-30163" y="0"/>
            <a:ext cx="9174163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26828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26828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26828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26828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26828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6828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6828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6828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6828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chemeClr val="tx2"/>
                </a:solidFill>
              </a:rPr>
              <a:t>Top 20 stores ranked by customer penetration</a:t>
            </a:r>
            <a:endParaRPr lang="en-GB" altLang="en-US" sz="240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E9726B0B-D2BB-3B4E-86B7-A5D864E251E2}"/>
              </a:ext>
            </a:extLst>
          </p:cNvPr>
          <p:cNvSpPr/>
          <p:nvPr/>
        </p:nvSpPr>
        <p:spPr>
          <a:xfrm>
            <a:off x="-30163" y="6092825"/>
            <a:ext cx="9174163" cy="76517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30724" name="Picture 5" descr="duh logo white rgb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156325"/>
            <a:ext cx="1674813" cy="6381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ounded Rectangular Callout 12">
            <a:extLst>
              <a:ext uri="{FF2B5EF4-FFF2-40B4-BE49-F238E27FC236}">
                <a16:creationId xmlns="" xmlns:a16="http://schemas.microsoft.com/office/drawing/2014/main" id="{31FF5BC1-B95E-A44D-AF44-4413D187591C}"/>
              </a:ext>
            </a:extLst>
          </p:cNvPr>
          <p:cNvSpPr/>
          <p:nvPr/>
        </p:nvSpPr>
        <p:spPr>
          <a:xfrm>
            <a:off x="4211638" y="2108200"/>
            <a:ext cx="3000375" cy="1077913"/>
          </a:xfrm>
          <a:prstGeom prst="wedgeRoundRectCallout">
            <a:avLst>
              <a:gd name="adj1" fmla="val -57544"/>
              <a:gd name="adj2" fmla="val -112749"/>
              <a:gd name="adj3" fmla="val 16667"/>
            </a:avLst>
          </a:prstGeom>
          <a:solidFill>
            <a:srgbClr val="09C4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/>
              <a:t>Strong demand in your top performing stores – 20/20 have customer penetration above the average of all SKUs</a:t>
            </a:r>
          </a:p>
        </p:txBody>
      </p:sp>
      <p:sp>
        <p:nvSpPr>
          <p:cNvPr id="17" name="Right Brace 16">
            <a:extLst>
              <a:ext uri="{FF2B5EF4-FFF2-40B4-BE49-F238E27FC236}">
                <a16:creationId xmlns="" xmlns:a16="http://schemas.microsoft.com/office/drawing/2014/main" id="{A75DA77C-EA72-AD45-BE09-CC3818B09394}"/>
              </a:ext>
            </a:extLst>
          </p:cNvPr>
          <p:cNvSpPr/>
          <p:nvPr/>
        </p:nvSpPr>
        <p:spPr>
          <a:xfrm>
            <a:off x="3708400" y="733425"/>
            <a:ext cx="220663" cy="1981200"/>
          </a:xfrm>
          <a:prstGeom prst="rightBrace">
            <a:avLst/>
          </a:prstGeom>
          <a:ln>
            <a:solidFill>
              <a:srgbClr val="09C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0727" name="TextBox 18"/>
          <p:cNvSpPr txBox="1">
            <a:spLocks noChangeArrowheads="1"/>
          </p:cNvSpPr>
          <p:nvPr/>
        </p:nvSpPr>
        <p:spPr bwMode="auto">
          <a:xfrm>
            <a:off x="6227763" y="563563"/>
            <a:ext cx="2508250" cy="646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>
                <a:latin typeface="Arial" panose="020B0604020202020204" pitchFamily="34" charset="0"/>
              </a:rPr>
              <a:t>These are your core stores</a:t>
            </a:r>
          </a:p>
        </p:txBody>
      </p:sp>
      <p:sp>
        <p:nvSpPr>
          <p:cNvPr id="18" name="Rounded Rectangular Callout 17">
            <a:extLst>
              <a:ext uri="{FF2B5EF4-FFF2-40B4-BE49-F238E27FC236}">
                <a16:creationId xmlns="" xmlns:a16="http://schemas.microsoft.com/office/drawing/2014/main" id="{FAA40445-819C-C144-B0A0-04E4357B13A5}"/>
              </a:ext>
            </a:extLst>
          </p:cNvPr>
          <p:cNvSpPr/>
          <p:nvPr/>
        </p:nvSpPr>
        <p:spPr>
          <a:xfrm>
            <a:off x="4211638" y="4208463"/>
            <a:ext cx="3000375" cy="860425"/>
          </a:xfrm>
          <a:prstGeom prst="wedgeRoundRectCallout">
            <a:avLst>
              <a:gd name="adj1" fmla="val -61413"/>
              <a:gd name="adj2" fmla="val 19370"/>
              <a:gd name="adj3" fmla="val 16667"/>
            </a:avLst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/>
              <a:t>Short tail of insignificance – 60% of all 53 stores listed have penetration above the average for all SKUs.</a:t>
            </a:r>
          </a:p>
        </p:txBody>
      </p:sp>
      <p:pic>
        <p:nvPicPr>
          <p:cNvPr id="30729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727075"/>
            <a:ext cx="3049588" cy="198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0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735263"/>
            <a:ext cx="3049588" cy="282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0" y="6308725"/>
            <a:ext cx="9144000" cy="549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EA390E80-B57A-4703-B841-B54E830E14A2}" type="slidenum">
              <a:rPr lang="en-US" altLang="en-US" sz="1200" smtClean="0">
                <a:solidFill>
                  <a:srgbClr val="898989"/>
                </a:solidFill>
              </a:rPr>
              <a:pPr algn="ctr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31746" name="Title 1"/>
          <p:cNvSpPr txBox="1">
            <a:spLocks/>
          </p:cNvSpPr>
          <p:nvPr/>
        </p:nvSpPr>
        <p:spPr bwMode="auto">
          <a:xfrm>
            <a:off x="-30163" y="0"/>
            <a:ext cx="9174163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26828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26828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26828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26828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26828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6828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6828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6828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26828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 b="1">
                <a:solidFill>
                  <a:schemeClr val="tx2"/>
                </a:solidFill>
              </a:rPr>
              <a:t>Regional Distribution</a:t>
            </a:r>
            <a:endParaRPr lang="en-GB" altLang="en-US" sz="240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849583B0-BC02-8F40-B486-4A105B78C41D}"/>
              </a:ext>
            </a:extLst>
          </p:cNvPr>
          <p:cNvSpPr/>
          <p:nvPr/>
        </p:nvSpPr>
        <p:spPr>
          <a:xfrm>
            <a:off x="-30163" y="6092825"/>
            <a:ext cx="9174163" cy="76517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31748" name="Picture 5" descr="duh logo white rgb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156325"/>
            <a:ext cx="1674813" cy="6381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888" y="617538"/>
            <a:ext cx="3752850" cy="538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ounded Rectangular Callout 12">
            <a:extLst>
              <a:ext uri="{FF2B5EF4-FFF2-40B4-BE49-F238E27FC236}">
                <a16:creationId xmlns="" xmlns:a16="http://schemas.microsoft.com/office/drawing/2014/main" id="{7551325D-723D-F245-B87D-98AAEB702358}"/>
              </a:ext>
            </a:extLst>
          </p:cNvPr>
          <p:cNvSpPr/>
          <p:nvPr/>
        </p:nvSpPr>
        <p:spPr>
          <a:xfrm>
            <a:off x="611188" y="927100"/>
            <a:ext cx="3384550" cy="727075"/>
          </a:xfrm>
          <a:prstGeom prst="wedgeRoundRectCallout">
            <a:avLst>
              <a:gd name="adj1" fmla="val 114516"/>
              <a:gd name="adj2" fmla="val 215100"/>
              <a:gd name="adj3" fmla="val 16667"/>
            </a:avLst>
          </a:prstGeom>
          <a:solidFill>
            <a:srgbClr val="09C4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400" dirty="0"/>
              <a:t>Strong regional demand – 80% of Co. Down stores have customer penetration above the average for all SKUs</a:t>
            </a:r>
          </a:p>
        </p:txBody>
      </p:sp>
      <p:pic>
        <p:nvPicPr>
          <p:cNvPr id="31751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3" y="2781300"/>
            <a:ext cx="4813300" cy="294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="" xmlns:a16="http://schemas.microsoft.com/office/drawing/2014/main" id="{5AAE7A79-63AB-AB48-9357-6E2AEFC7E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44675"/>
            <a:ext cx="9144000" cy="431800"/>
          </a:xfrm>
        </p:spPr>
        <p:txBody>
          <a:bodyPr/>
          <a:lstStyle/>
          <a:p>
            <a:pPr>
              <a:tabLst>
                <a:tab pos="268288" algn="l"/>
              </a:tabLst>
              <a:defRPr/>
            </a:pPr>
            <a:r>
              <a:rPr lang="en-GB" altLang="en-US" sz="4000" b="1" dirty="0">
                <a:solidFill>
                  <a:srgbClr val="385D8A"/>
                </a:solidFill>
                <a:latin typeface="+mn-lt"/>
                <a:cs typeface="Times New Roman" pitchFamily="18" charset="0"/>
              </a:rPr>
              <a:t>Glossary of Terms</a:t>
            </a:r>
            <a:endParaRPr lang="en-GB" altLang="en-US" sz="3200" dirty="0"/>
          </a:p>
        </p:txBody>
      </p:sp>
      <p:sp>
        <p:nvSpPr>
          <p:cNvPr id="32770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0" y="6308725"/>
            <a:ext cx="9144000" cy="549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1779803C-495A-4389-B60A-9C64047ACB48}" type="slidenum">
              <a:rPr lang="en-US" altLang="en-US" sz="1200" smtClean="0">
                <a:solidFill>
                  <a:srgbClr val="898989"/>
                </a:solidFill>
              </a:rPr>
              <a:pPr algn="ctr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58627183-D7D8-D54B-926F-FA29AB17E944}"/>
              </a:ext>
            </a:extLst>
          </p:cNvPr>
          <p:cNvSpPr/>
          <p:nvPr/>
        </p:nvSpPr>
        <p:spPr>
          <a:xfrm>
            <a:off x="-30163" y="6092825"/>
            <a:ext cx="9174163" cy="76517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32772" name="Picture 5" descr="duh logo white rgb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156325"/>
            <a:ext cx="1674813" cy="6381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>
            <a:extLst>
              <a:ext uri="{FF2B5EF4-FFF2-40B4-BE49-F238E27FC236}">
                <a16:creationId xmlns="" xmlns:a16="http://schemas.microsoft.com/office/drawing/2014/main" id="{F8742C8A-0EA4-6844-A03E-B4544B3AE7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0163" y="-4763"/>
            <a:ext cx="9129713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Pct val="80000"/>
              <a:buFontTx/>
              <a:buNone/>
              <a:tabLst>
                <a:tab pos="268288" algn="l"/>
              </a:tabLst>
              <a:defRPr/>
            </a:pPr>
            <a:r>
              <a:rPr lang="en-GB" altLang="en-US" sz="2800" b="1" dirty="0">
                <a:solidFill>
                  <a:srgbClr val="385D8A"/>
                </a:solidFill>
                <a:latin typeface="+mn-lt"/>
                <a:cs typeface="Times New Roman" pitchFamily="18" charset="0"/>
              </a:rPr>
              <a:t>	KPIs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F1D6AD8F-402A-C841-92D4-7E9CCB33D5AE}"/>
              </a:ext>
            </a:extLst>
          </p:cNvPr>
          <p:cNvSpPr txBox="1">
            <a:spLocks noChangeArrowheads="1"/>
          </p:cNvSpPr>
          <p:nvPr/>
        </p:nvSpPr>
        <p:spPr>
          <a:xfrm>
            <a:off x="271463" y="765175"/>
            <a:ext cx="8872537" cy="5033963"/>
          </a:xfrm>
          <a:prstGeom prst="rect">
            <a:avLst/>
          </a:prstGeom>
        </p:spPr>
        <p:txBody>
          <a:bodyPr/>
          <a:lstStyle/>
          <a:p>
            <a:pPr eaLnBrk="1" hangingPunct="1">
              <a:buSzPct val="80000"/>
              <a:defRPr/>
            </a:pPr>
            <a:r>
              <a:rPr lang="en-GB" sz="2000" b="1" dirty="0">
                <a:latin typeface="+mn-lt"/>
                <a:cs typeface="Times New Roman" pitchFamily="18" charset="0"/>
              </a:rPr>
              <a:t>Customer Penetration</a:t>
            </a:r>
          </a:p>
          <a:p>
            <a:pPr marL="742950" lvl="1" indent="-285750" eaLnBrk="1" hangingPunct="1">
              <a:buSzPct val="80000"/>
              <a:buFont typeface="Wingdings" pitchFamily="2" charset="2"/>
              <a:buChar char="§"/>
              <a:defRPr/>
            </a:pPr>
            <a:r>
              <a:rPr lang="en-US" dirty="0">
                <a:latin typeface="+mn-lt"/>
                <a:cs typeface="Times New Roman" pitchFamily="18" charset="0"/>
              </a:rPr>
              <a:t>% of shoppers who have purchased your product(s) at least once during the specified period </a:t>
            </a:r>
          </a:p>
          <a:p>
            <a:pPr marL="742950" lvl="1" indent="-285750" eaLnBrk="1" hangingPunct="1">
              <a:buSzPct val="80000"/>
              <a:buFont typeface="Wingdings" pitchFamily="2" charset="2"/>
              <a:buChar char="§"/>
              <a:defRPr/>
            </a:pPr>
            <a:r>
              <a:rPr lang="en-GB" dirty="0">
                <a:latin typeface="+mn-lt"/>
                <a:cs typeface="Times New Roman" pitchFamily="18" charset="0"/>
              </a:rPr>
              <a:t>Indication of the popularity of your product(s)</a:t>
            </a:r>
          </a:p>
          <a:p>
            <a:pPr marL="742950" lvl="1" indent="-285750" eaLnBrk="1" hangingPunct="1">
              <a:buSzPct val="80000"/>
              <a:buFont typeface="Wingdings" pitchFamily="2" charset="2"/>
              <a:buChar char="§"/>
              <a:defRPr/>
            </a:pPr>
            <a:r>
              <a:rPr lang="en-US" dirty="0">
                <a:latin typeface="+mn-lt"/>
                <a:cs typeface="Times New Roman" pitchFamily="18" charset="0"/>
              </a:rPr>
              <a:t>Contributes 30% towards the Consumer Priority Score (CPS)</a:t>
            </a:r>
            <a:endParaRPr lang="en-GB" dirty="0">
              <a:latin typeface="+mn-lt"/>
              <a:cs typeface="Times New Roman" pitchFamily="18" charset="0"/>
            </a:endParaRPr>
          </a:p>
          <a:p>
            <a:pPr eaLnBrk="1" hangingPunct="1">
              <a:buSzPct val="80000"/>
              <a:defRPr/>
            </a:pPr>
            <a:r>
              <a:rPr lang="en-GB" sz="2000" b="1" dirty="0">
                <a:latin typeface="+mn-lt"/>
                <a:cs typeface="Times New Roman" pitchFamily="18" charset="0"/>
              </a:rPr>
              <a:t>Repeat purchase rate</a:t>
            </a:r>
          </a:p>
          <a:p>
            <a:pPr marL="742950" lvl="1" indent="-285750" eaLnBrk="1" hangingPunct="1">
              <a:buSzPct val="80000"/>
              <a:buFont typeface="Wingdings" pitchFamily="2" charset="2"/>
              <a:buChar char="§"/>
              <a:defRPr/>
            </a:pPr>
            <a:r>
              <a:rPr lang="en-US" dirty="0">
                <a:latin typeface="+mn-lt"/>
                <a:cs typeface="Times New Roman" pitchFamily="18" charset="0"/>
              </a:rPr>
              <a:t>% of shoppers who have purchased your product(s) at least twice during the period</a:t>
            </a:r>
          </a:p>
          <a:p>
            <a:pPr marL="742950" lvl="1" indent="-285750" eaLnBrk="1" hangingPunct="1">
              <a:buSzPct val="80000"/>
              <a:buFont typeface="Wingdings" pitchFamily="2" charset="2"/>
              <a:buChar char="§"/>
              <a:defRPr/>
            </a:pPr>
            <a:r>
              <a:rPr lang="en-GB" dirty="0">
                <a:latin typeface="+mn-lt"/>
                <a:cs typeface="Times New Roman" pitchFamily="18" charset="0"/>
              </a:rPr>
              <a:t>Indication of customer satisfaction and loyalty </a:t>
            </a:r>
          </a:p>
          <a:p>
            <a:pPr marL="742950" lvl="1" indent="-285750" eaLnBrk="1" hangingPunct="1">
              <a:buSzPct val="80000"/>
              <a:buFont typeface="Wingdings" pitchFamily="2" charset="2"/>
              <a:buChar char="§"/>
              <a:defRPr/>
            </a:pPr>
            <a:r>
              <a:rPr lang="en-US" dirty="0">
                <a:latin typeface="+mn-lt"/>
                <a:cs typeface="Times New Roman" pitchFamily="18" charset="0"/>
              </a:rPr>
              <a:t>Contributes 30% towards the Consumer Priority Score (CPS)</a:t>
            </a:r>
          </a:p>
        </p:txBody>
      </p:sp>
      <p:sp>
        <p:nvSpPr>
          <p:cNvPr id="33795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0" y="6308725"/>
            <a:ext cx="9144000" cy="549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D597D3CC-7FF7-47F9-A27D-5467A008602D}" type="slidenum">
              <a:rPr lang="en-US" altLang="en-US" sz="1200" smtClean="0">
                <a:solidFill>
                  <a:srgbClr val="898989"/>
                </a:solidFill>
              </a:rPr>
              <a:pPr algn="ctr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CD0AE5F2-8A29-A242-91A0-2C53B57297B6}"/>
              </a:ext>
            </a:extLst>
          </p:cNvPr>
          <p:cNvSpPr/>
          <p:nvPr/>
        </p:nvSpPr>
        <p:spPr>
          <a:xfrm>
            <a:off x="-30163" y="6092825"/>
            <a:ext cx="9174163" cy="76517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33797" name="Picture 5" descr="duh logo white rgb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156325"/>
            <a:ext cx="1674813" cy="6381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>
            <a:extLst>
              <a:ext uri="{FF2B5EF4-FFF2-40B4-BE49-F238E27FC236}">
                <a16:creationId xmlns="" xmlns:a16="http://schemas.microsoft.com/office/drawing/2014/main" id="{2469572B-5AB4-3D46-BA21-69D57E233B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0163" y="-4763"/>
            <a:ext cx="9129713" cy="523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Pct val="80000"/>
              <a:buFontTx/>
              <a:buNone/>
              <a:tabLst>
                <a:tab pos="268288" algn="l"/>
              </a:tabLst>
              <a:defRPr/>
            </a:pPr>
            <a:r>
              <a:rPr lang="en-GB" altLang="en-US" sz="2800" b="1" dirty="0">
                <a:solidFill>
                  <a:srgbClr val="385D8A"/>
                </a:solidFill>
                <a:latin typeface="+mn-lt"/>
                <a:cs typeface="Times New Roman" pitchFamily="18" charset="0"/>
              </a:rPr>
              <a:t>	Customer Priority Score (CPS)</a:t>
            </a:r>
          </a:p>
        </p:txBody>
      </p:sp>
      <p:sp>
        <p:nvSpPr>
          <p:cNvPr id="35842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0" y="6308725"/>
            <a:ext cx="9144000" cy="549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D5BBD29B-3833-4F83-A614-810E248D1A2F}" type="slidenum">
              <a:rPr lang="en-US" altLang="en-US" sz="1200" smtClean="0">
                <a:solidFill>
                  <a:srgbClr val="898989"/>
                </a:solidFill>
              </a:rPr>
              <a:pPr algn="ctr"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80941E66-503B-3042-B7E3-133556E24CDA}"/>
              </a:ext>
            </a:extLst>
          </p:cNvPr>
          <p:cNvSpPr/>
          <p:nvPr/>
        </p:nvSpPr>
        <p:spPr>
          <a:xfrm>
            <a:off x="-30163" y="6092825"/>
            <a:ext cx="9174163" cy="76517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35844" name="Picture 5" descr="duh logo white rgb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156325"/>
            <a:ext cx="1674813" cy="6381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5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" y="1316038"/>
            <a:ext cx="7272338" cy="391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6" name="TextBox 9"/>
          <p:cNvSpPr txBox="1">
            <a:spLocks noChangeArrowheads="1"/>
          </p:cNvSpPr>
          <p:nvPr/>
        </p:nvSpPr>
        <p:spPr bwMode="auto">
          <a:xfrm>
            <a:off x="323850" y="765175"/>
            <a:ext cx="8569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b="1"/>
              <a:t>The Customer Priority Score (CPS) = an average score of 4 key customer metrics 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634288" y="2986088"/>
            <a:ext cx="12588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b="1"/>
              <a:t>CPS Score 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28638" y="5129213"/>
            <a:ext cx="35861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/>
              <a:t>Source: dunnhumby (2016)</a:t>
            </a:r>
            <a:r>
              <a:rPr lang="en-GB" altLang="en-US" sz="1800" b="1"/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="" xmlns:a16="http://schemas.microsoft.com/office/drawing/2014/main" id="{D8E5B11B-26BF-CE4E-A649-27000EB3A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76250"/>
          </a:xfrm>
        </p:spPr>
        <p:txBody>
          <a:bodyPr/>
          <a:lstStyle/>
          <a:p>
            <a:pPr algn="l">
              <a:tabLst>
                <a:tab pos="268288" algn="l"/>
              </a:tabLst>
              <a:defRPr/>
            </a:pPr>
            <a:r>
              <a:rPr lang="en-GB" altLang="en-US" sz="2800" b="1" dirty="0">
                <a:solidFill>
                  <a:srgbClr val="385D8A"/>
                </a:solidFill>
                <a:latin typeface="+mn-lt"/>
                <a:cs typeface="Times New Roman" pitchFamily="18" charset="0"/>
              </a:rPr>
              <a:t>Contents</a:t>
            </a:r>
            <a:endParaRPr lang="en-GB" altLang="en-US" sz="3200" dirty="0"/>
          </a:p>
        </p:txBody>
      </p:sp>
      <p:sp>
        <p:nvSpPr>
          <p:cNvPr id="5" name="Rectangle 3">
            <a:extLst>
              <a:ext uri="{FF2B5EF4-FFF2-40B4-BE49-F238E27FC236}">
                <a16:creationId xmlns="" xmlns:a16="http://schemas.microsoft.com/office/drawing/2014/main" id="{0F1897ED-C41A-E044-9B61-E55833E19326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>
          <a:xfrm>
            <a:off x="346075" y="798513"/>
            <a:ext cx="8421688" cy="5006975"/>
          </a:xfrm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Pct val="100000"/>
              <a:buFont typeface="Calibri" pitchFamily="34" charset="0"/>
              <a:buAutoNum type="arabicPeriod"/>
              <a:defRPr/>
            </a:pPr>
            <a:r>
              <a:rPr lang="en-GB" altLang="en-US" sz="2400" dirty="0">
                <a:latin typeface="+mn-lt"/>
                <a:cs typeface="Times New Roman" pitchFamily="18" charset="0"/>
              </a:rPr>
              <a:t>Summary &amp; Recommendations</a:t>
            </a:r>
          </a:p>
          <a:p>
            <a:pPr eaLnBrk="1" hangingPunct="1">
              <a:spcBef>
                <a:spcPct val="0"/>
              </a:spcBef>
              <a:buSzPct val="100000"/>
              <a:buFont typeface="Calibri" pitchFamily="34" charset="0"/>
              <a:buAutoNum type="arabicPeriod"/>
              <a:defRPr/>
            </a:pPr>
            <a:r>
              <a:rPr lang="en-GB" altLang="en-US" sz="2400" dirty="0">
                <a:latin typeface="+mn-lt"/>
                <a:cs typeface="Times New Roman" pitchFamily="18" charset="0"/>
              </a:rPr>
              <a:t>Key Performance Indicators (KPIs):</a:t>
            </a:r>
          </a:p>
          <a:p>
            <a:pPr marL="534988" indent="-173038" eaLnBrk="1" hangingPunct="1">
              <a:spcBef>
                <a:spcPct val="0"/>
              </a:spcBef>
              <a:buSzPct val="80000"/>
              <a:defRPr/>
            </a:pPr>
            <a:r>
              <a:rPr lang="en-GB" altLang="en-US" sz="2000" dirty="0">
                <a:latin typeface="+mn-lt"/>
                <a:cs typeface="Times New Roman" pitchFamily="18" charset="0"/>
              </a:rPr>
              <a:t>Sales Growth</a:t>
            </a:r>
          </a:p>
          <a:p>
            <a:pPr marL="534988" indent="-173038" eaLnBrk="1" hangingPunct="1">
              <a:spcBef>
                <a:spcPct val="0"/>
              </a:spcBef>
              <a:buSzPct val="80000"/>
              <a:defRPr/>
            </a:pPr>
            <a:r>
              <a:rPr lang="en-GB" altLang="en-US" sz="2000" dirty="0">
                <a:latin typeface="+mn-lt"/>
                <a:cs typeface="Times New Roman" pitchFamily="18" charset="0"/>
              </a:rPr>
              <a:t>Customer Penetration</a:t>
            </a:r>
          </a:p>
          <a:p>
            <a:pPr marL="935038" lvl="1" indent="-173038" eaLnBrk="1" hangingPunct="1">
              <a:spcBef>
                <a:spcPct val="0"/>
              </a:spcBef>
              <a:buSzPct val="80000"/>
              <a:defRPr/>
            </a:pPr>
            <a:r>
              <a:rPr lang="en-GB" altLang="en-US" sz="1800" dirty="0">
                <a:latin typeface="+mn-lt"/>
                <a:cs typeface="Times New Roman" pitchFamily="18" charset="0"/>
              </a:rPr>
              <a:t>% of shoppers</a:t>
            </a:r>
          </a:p>
          <a:p>
            <a:pPr marL="534988" indent="-173038" eaLnBrk="1" hangingPunct="1">
              <a:spcBef>
                <a:spcPct val="0"/>
              </a:spcBef>
              <a:buSzPct val="80000"/>
              <a:defRPr/>
            </a:pPr>
            <a:r>
              <a:rPr lang="en-GB" altLang="en-US" sz="2000" dirty="0">
                <a:latin typeface="+mn-lt"/>
                <a:cs typeface="Times New Roman" pitchFamily="18" charset="0"/>
              </a:rPr>
              <a:t>Customer Loyalty</a:t>
            </a:r>
          </a:p>
          <a:p>
            <a:pPr marL="935038" lvl="1" indent="-173038" eaLnBrk="1" hangingPunct="1">
              <a:spcBef>
                <a:spcPct val="0"/>
              </a:spcBef>
              <a:buSzPct val="80000"/>
              <a:defRPr/>
            </a:pPr>
            <a:r>
              <a:rPr lang="en-GB" altLang="en-US" sz="1800" dirty="0">
                <a:latin typeface="+mn-lt"/>
                <a:cs typeface="Times New Roman" pitchFamily="18" charset="0"/>
              </a:rPr>
              <a:t>Repeat purchase rate</a:t>
            </a:r>
          </a:p>
          <a:p>
            <a:pPr marL="457200" indent="-457200" eaLnBrk="1" hangingPunct="1">
              <a:spcBef>
                <a:spcPct val="0"/>
              </a:spcBef>
              <a:buSzPct val="100000"/>
              <a:buFont typeface="+mj-lt"/>
              <a:buAutoNum type="arabicPeriod" startAt="3"/>
              <a:defRPr/>
            </a:pPr>
            <a:r>
              <a:rPr lang="en-GB" altLang="en-US" sz="2400" dirty="0">
                <a:latin typeface="+mn-lt"/>
                <a:cs typeface="Times New Roman" pitchFamily="18" charset="0"/>
              </a:rPr>
              <a:t>Shopper Profiles</a:t>
            </a:r>
          </a:p>
          <a:p>
            <a:pPr marL="534988" indent="-173038" eaLnBrk="1" hangingPunct="1">
              <a:spcBef>
                <a:spcPct val="0"/>
              </a:spcBef>
              <a:buSzPct val="80000"/>
              <a:defRPr/>
            </a:pPr>
            <a:r>
              <a:rPr lang="en-GB" altLang="en-US" sz="2000" dirty="0">
                <a:latin typeface="+mn-lt"/>
                <a:cs typeface="Times New Roman" pitchFamily="18" charset="0"/>
              </a:rPr>
              <a:t>Meeting a distinct need?</a:t>
            </a:r>
          </a:p>
          <a:p>
            <a:pPr marL="935038" lvl="1" indent="-173038" eaLnBrk="1" hangingPunct="1">
              <a:spcBef>
                <a:spcPct val="0"/>
              </a:spcBef>
              <a:buSzPct val="80000"/>
              <a:defRPr/>
            </a:pPr>
            <a:r>
              <a:rPr lang="en-GB" altLang="en-US" sz="1800" dirty="0">
                <a:latin typeface="+mn-lt"/>
                <a:cs typeface="Times New Roman" pitchFamily="18" charset="0"/>
              </a:rPr>
              <a:t>Segmentation (</a:t>
            </a:r>
            <a:r>
              <a:rPr lang="en-GB" altLang="en-US" sz="1800" dirty="0" err="1">
                <a:latin typeface="+mn-lt"/>
                <a:cs typeface="Times New Roman" pitchFamily="18" charset="0"/>
              </a:rPr>
              <a:t>lifestage</a:t>
            </a:r>
            <a:r>
              <a:rPr lang="en-GB" altLang="en-US" sz="1800" dirty="0">
                <a:latin typeface="+mn-lt"/>
                <a:cs typeface="Times New Roman" pitchFamily="18" charset="0"/>
              </a:rPr>
              <a:t>, lifestyle, family)</a:t>
            </a:r>
          </a:p>
          <a:p>
            <a:pPr marL="457200" indent="-457200" eaLnBrk="1" hangingPunct="1">
              <a:spcBef>
                <a:spcPct val="0"/>
              </a:spcBef>
              <a:buSzPct val="100000"/>
              <a:buFont typeface="+mj-lt"/>
              <a:buAutoNum type="arabicPeriod" startAt="4"/>
              <a:defRPr/>
            </a:pPr>
            <a:r>
              <a:rPr lang="en-GB" altLang="en-US" sz="2400" dirty="0">
                <a:latin typeface="+mn-lt"/>
                <a:cs typeface="Times New Roman" pitchFamily="18" charset="0"/>
              </a:rPr>
              <a:t>Store Performance</a:t>
            </a:r>
          </a:p>
          <a:p>
            <a:pPr marL="534988" indent="-173038" eaLnBrk="1" hangingPunct="1">
              <a:spcBef>
                <a:spcPct val="0"/>
              </a:spcBef>
              <a:buSzPct val="80000"/>
              <a:defRPr/>
            </a:pPr>
            <a:r>
              <a:rPr lang="en-GB" altLang="en-US" sz="1800" dirty="0">
                <a:cs typeface="Times New Roman" pitchFamily="18" charset="0"/>
              </a:rPr>
              <a:t>Distribution</a:t>
            </a:r>
          </a:p>
          <a:p>
            <a:pPr marL="935038" lvl="1" indent="-173038" eaLnBrk="1" hangingPunct="1">
              <a:spcBef>
                <a:spcPct val="0"/>
              </a:spcBef>
              <a:buSzPct val="80000"/>
              <a:defRPr/>
            </a:pPr>
            <a:r>
              <a:rPr lang="en-GB" altLang="en-US" sz="1800" dirty="0">
                <a:cs typeface="Times New Roman" pitchFamily="18" charset="0"/>
              </a:rPr>
              <a:t>Penetration</a:t>
            </a:r>
          </a:p>
          <a:p>
            <a:pPr marL="935038" lvl="1" indent="-173038" eaLnBrk="1" hangingPunct="1">
              <a:spcBef>
                <a:spcPct val="0"/>
              </a:spcBef>
              <a:buSzPct val="80000"/>
              <a:defRPr/>
            </a:pPr>
            <a:r>
              <a:rPr lang="en-GB" altLang="en-US" sz="1600" dirty="0">
                <a:latin typeface="+mn-lt"/>
                <a:cs typeface="Times New Roman" pitchFamily="18" charset="0"/>
              </a:rPr>
              <a:t>Local identity</a:t>
            </a:r>
          </a:p>
          <a:p>
            <a:pPr marL="457200" indent="-457200" eaLnBrk="1" hangingPunct="1">
              <a:spcBef>
                <a:spcPct val="0"/>
              </a:spcBef>
              <a:buSzPct val="100000"/>
              <a:buFont typeface="+mj-lt"/>
              <a:buAutoNum type="arabicPeriod" startAt="5"/>
              <a:defRPr/>
            </a:pPr>
            <a:r>
              <a:rPr lang="en-GB" altLang="en-US" sz="2400" dirty="0">
                <a:latin typeface="+mn-lt"/>
                <a:cs typeface="Times New Roman" pitchFamily="18" charset="0"/>
              </a:rPr>
              <a:t>Glossary of Terms</a:t>
            </a:r>
            <a:endParaRPr lang="en-GB" altLang="en-US" sz="2000" dirty="0">
              <a:latin typeface="+mn-lt"/>
              <a:cs typeface="Times New Roman" pitchFamily="18" charset="0"/>
            </a:endParaRPr>
          </a:p>
        </p:txBody>
      </p:sp>
      <p:sp>
        <p:nvSpPr>
          <p:cNvPr id="17411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0" y="6308725"/>
            <a:ext cx="9144000" cy="549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BDB1D86D-4D98-4D4C-84FF-0CE5057722FD}" type="slidenum">
              <a:rPr lang="en-US" altLang="en-US" sz="1200" smtClean="0">
                <a:solidFill>
                  <a:srgbClr val="898989"/>
                </a:solidFill>
              </a:rPr>
              <a:pPr algn="ctr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159B08FB-9748-0E43-AB4A-42143A084CAF}"/>
              </a:ext>
            </a:extLst>
          </p:cNvPr>
          <p:cNvSpPr/>
          <p:nvPr/>
        </p:nvSpPr>
        <p:spPr>
          <a:xfrm>
            <a:off x="-30163" y="6092825"/>
            <a:ext cx="9174163" cy="76517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17413" name="Picture 5" descr="duh logo white rgb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156325"/>
            <a:ext cx="1674813" cy="6381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>
            <a:extLst>
              <a:ext uri="{FF2B5EF4-FFF2-40B4-BE49-F238E27FC236}">
                <a16:creationId xmlns="" xmlns:a16="http://schemas.microsoft.com/office/drawing/2014/main" id="{A7F8DBBF-3FCD-7D47-8C82-FBC78E477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9525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Pct val="80000"/>
              <a:buFontTx/>
              <a:buNone/>
              <a:tabLst>
                <a:tab pos="268288" algn="l"/>
              </a:tabLst>
              <a:defRPr/>
            </a:pPr>
            <a:r>
              <a:rPr lang="en-GB" altLang="en-US" sz="2800" b="1" dirty="0">
                <a:solidFill>
                  <a:srgbClr val="385D8A"/>
                </a:solidFill>
                <a:latin typeface="+mn-lt"/>
                <a:cs typeface="Times New Roman" pitchFamily="18" charset="0"/>
              </a:rPr>
              <a:t>	Customer Profiling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9BB22DA7-A0E0-0A42-911F-E0459C8FEBE2}"/>
              </a:ext>
            </a:extLst>
          </p:cNvPr>
          <p:cNvSpPr txBox="1">
            <a:spLocks noChangeArrowheads="1"/>
          </p:cNvSpPr>
          <p:nvPr/>
        </p:nvSpPr>
        <p:spPr>
          <a:xfrm>
            <a:off x="304800" y="1219200"/>
            <a:ext cx="8305800" cy="990600"/>
          </a:xfrm>
          <a:prstGeom prst="rect">
            <a:avLst/>
          </a:prstGeom>
        </p:spPr>
        <p:txBody>
          <a:bodyPr/>
          <a:lstStyle/>
          <a:p>
            <a:pPr eaLnBrk="1" hangingPunct="1">
              <a:buSzPct val="80000"/>
              <a:defRPr/>
            </a:pPr>
            <a:r>
              <a:rPr lang="en-GB" sz="2400" dirty="0">
                <a:latin typeface="+mn-lt"/>
                <a:cs typeface="Times New Roman" pitchFamily="18" charset="0"/>
              </a:rPr>
              <a:t>Shopper profiles are presented in index form, with 100 representing the average for all supermarket shoppers</a:t>
            </a:r>
          </a:p>
          <a:p>
            <a:pPr eaLnBrk="1" hangingPunct="1">
              <a:buSzPct val="80000"/>
              <a:defRPr/>
            </a:pPr>
            <a:endParaRPr lang="en-GB" sz="2200" dirty="0">
              <a:solidFill>
                <a:srgbClr val="385D8A"/>
              </a:solidFill>
              <a:latin typeface="Verdana" pitchFamily="34" charset="0"/>
              <a:cs typeface="Times New Roman" pitchFamily="18" charset="0"/>
            </a:endParaRPr>
          </a:p>
          <a:p>
            <a:pPr eaLnBrk="1" hangingPunct="1">
              <a:buSzPct val="80000"/>
              <a:defRPr/>
            </a:pPr>
            <a:endParaRPr lang="en-GB" sz="2200" dirty="0">
              <a:solidFill>
                <a:srgbClr val="385D8A"/>
              </a:solidFill>
              <a:latin typeface="Verdana" pitchFamily="34" charset="0"/>
              <a:cs typeface="Times New Roman" pitchFamily="18" charset="0"/>
            </a:endParaRPr>
          </a:p>
          <a:p>
            <a:pPr eaLnBrk="1" hangingPunct="1">
              <a:buSzPct val="80000"/>
              <a:defRPr/>
            </a:pPr>
            <a:endParaRPr lang="en-GB" dirty="0">
              <a:solidFill>
                <a:srgbClr val="385D8A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31748" name="Rectangle 4">
            <a:extLst>
              <a:ext uri="{FF2B5EF4-FFF2-40B4-BE49-F238E27FC236}">
                <a16:creationId xmlns="" xmlns:a16="http://schemas.microsoft.com/office/drawing/2014/main" id="{928980F6-7CBD-4043-9DEA-D7193EDBBC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5257800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Pct val="80000"/>
              <a:buFont typeface="Wingdings" pitchFamily="2" charset="2"/>
              <a:buChar char="§"/>
              <a:defRPr/>
            </a:pPr>
            <a:r>
              <a:rPr lang="en-GB" altLang="en-US" sz="2000" dirty="0">
                <a:solidFill>
                  <a:srgbClr val="385D8A"/>
                </a:solidFill>
                <a:latin typeface="+mn-lt"/>
                <a:cs typeface="Times New Roman" pitchFamily="18" charset="0"/>
              </a:rPr>
              <a:t> </a:t>
            </a:r>
            <a:r>
              <a:rPr lang="en-GB" altLang="en-US" sz="2000" b="1" dirty="0">
                <a:latin typeface="+mn-lt"/>
                <a:cs typeface="Times New Roman" pitchFamily="18" charset="0"/>
              </a:rPr>
              <a:t>Over-indexing</a:t>
            </a:r>
            <a:r>
              <a:rPr lang="en-GB" altLang="en-US" sz="2000" dirty="0">
                <a:latin typeface="+mn-lt"/>
                <a:cs typeface="Times New Roman" pitchFamily="18" charset="0"/>
              </a:rPr>
              <a:t> segments purchase a disproportionately high share – they find them appealing</a:t>
            </a:r>
          </a:p>
          <a:p>
            <a:pPr eaLnBrk="1" hangingPunct="1">
              <a:spcBef>
                <a:spcPct val="0"/>
              </a:spcBef>
              <a:buSzPct val="80000"/>
              <a:buFontTx/>
              <a:buNone/>
              <a:defRPr/>
            </a:pPr>
            <a:endParaRPr lang="en-GB" altLang="en-US" sz="2000" dirty="0">
              <a:latin typeface="+mn-lt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SzPct val="80000"/>
              <a:buFontTx/>
              <a:buNone/>
              <a:defRPr/>
            </a:pPr>
            <a:endParaRPr lang="en-GB" altLang="en-US" sz="2000" dirty="0">
              <a:latin typeface="+mn-lt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SzPct val="80000"/>
              <a:buFont typeface="Wingdings" pitchFamily="2" charset="2"/>
              <a:buChar char="§"/>
              <a:defRPr/>
            </a:pPr>
            <a:r>
              <a:rPr lang="en-GB" altLang="en-US" sz="2000" dirty="0">
                <a:latin typeface="+mn-lt"/>
                <a:cs typeface="Times New Roman" pitchFamily="18" charset="0"/>
              </a:rPr>
              <a:t> </a:t>
            </a:r>
            <a:r>
              <a:rPr lang="en-GB" altLang="en-US" sz="2000" b="1" dirty="0">
                <a:latin typeface="+mn-lt"/>
                <a:cs typeface="Times New Roman" pitchFamily="18" charset="0"/>
              </a:rPr>
              <a:t>Under-indexing</a:t>
            </a:r>
            <a:r>
              <a:rPr lang="en-GB" altLang="en-US" sz="2000" dirty="0">
                <a:latin typeface="+mn-lt"/>
                <a:cs typeface="Times New Roman" pitchFamily="18" charset="0"/>
              </a:rPr>
              <a:t> segments purchase a disproportionately low share – they find them less appealing</a:t>
            </a:r>
            <a:endParaRPr lang="en-US" altLang="en-US" sz="2000" dirty="0">
              <a:latin typeface="+mn-lt"/>
              <a:cs typeface="Times New Roman" pitchFamily="18" charset="0"/>
            </a:endParaRPr>
          </a:p>
        </p:txBody>
      </p:sp>
      <p:grpSp>
        <p:nvGrpSpPr>
          <p:cNvPr id="37892" name="Group 26"/>
          <p:cNvGrpSpPr>
            <a:grpSpLocks/>
          </p:cNvGrpSpPr>
          <p:nvPr/>
        </p:nvGrpSpPr>
        <p:grpSpPr bwMode="auto">
          <a:xfrm>
            <a:off x="381000" y="2895600"/>
            <a:ext cx="3124200" cy="2928938"/>
            <a:chOff x="304800" y="3200400"/>
            <a:chExt cx="3124200" cy="2929354"/>
          </a:xfrm>
        </p:grpSpPr>
        <p:cxnSp>
          <p:nvCxnSpPr>
            <p:cNvPr id="7" name="Straight Connector 6">
              <a:extLst>
                <a:ext uri="{FF2B5EF4-FFF2-40B4-BE49-F238E27FC236}">
                  <a16:creationId xmlns="" xmlns:a16="http://schemas.microsoft.com/office/drawing/2014/main" id="{9563AF81-63E8-6645-A4FD-5D3BF1A356C4}"/>
                </a:ext>
              </a:extLst>
            </p:cNvPr>
            <p:cNvCxnSpPr/>
            <p:nvPr/>
          </p:nvCxnSpPr>
          <p:spPr>
            <a:xfrm>
              <a:off x="762000" y="4038719"/>
              <a:ext cx="2590800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897" name="TextBox 7"/>
            <p:cNvSpPr txBox="1">
              <a:spLocks noChangeArrowheads="1"/>
            </p:cNvSpPr>
            <p:nvPr/>
          </p:nvSpPr>
          <p:spPr bwMode="auto">
            <a:xfrm>
              <a:off x="304800" y="3852446"/>
              <a:ext cx="5334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solidFill>
                    <a:srgbClr val="FF0000"/>
                  </a:solidFill>
                  <a:latin typeface="Arial" panose="020B0604020202020204" pitchFamily="34" charset="0"/>
                </a:rPr>
                <a:t>100</a:t>
              </a:r>
              <a:endParaRPr lang="en-US" altLang="en-US" sz="16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="" xmlns:a16="http://schemas.microsoft.com/office/drawing/2014/main" id="{579852B6-F09A-1144-96FB-EA970F58BC15}"/>
                </a:ext>
              </a:extLst>
            </p:cNvPr>
            <p:cNvSpPr/>
            <p:nvPr/>
          </p:nvSpPr>
          <p:spPr>
            <a:xfrm>
              <a:off x="1066800" y="3352822"/>
              <a:ext cx="609600" cy="68589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="" xmlns:a16="http://schemas.microsoft.com/office/drawing/2014/main" id="{15ABD1B7-DAB1-CE43-85F0-153E747B783B}"/>
                </a:ext>
              </a:extLst>
            </p:cNvPr>
            <p:cNvCxnSpPr/>
            <p:nvPr/>
          </p:nvCxnSpPr>
          <p:spPr>
            <a:xfrm>
              <a:off x="762000" y="3351234"/>
              <a:ext cx="1371600" cy="1587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900" name="TextBox 10"/>
            <p:cNvSpPr txBox="1">
              <a:spLocks noChangeArrowheads="1"/>
            </p:cNvSpPr>
            <p:nvPr/>
          </p:nvSpPr>
          <p:spPr bwMode="auto">
            <a:xfrm>
              <a:off x="304800" y="3200400"/>
              <a:ext cx="5334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</a:rPr>
                <a:t>110</a:t>
              </a:r>
              <a:endParaRPr lang="en-US" altLang="en-US" sz="1600">
                <a:latin typeface="Arial" panose="020B0604020202020204" pitchFamily="34" charset="0"/>
              </a:endParaRPr>
            </a:p>
          </p:txBody>
        </p:sp>
        <p:sp>
          <p:nvSpPr>
            <p:cNvPr id="37901" name="TextBox 11"/>
            <p:cNvSpPr txBox="1">
              <a:spLocks noChangeArrowheads="1"/>
            </p:cNvSpPr>
            <p:nvPr/>
          </p:nvSpPr>
          <p:spPr bwMode="auto">
            <a:xfrm>
              <a:off x="2057400" y="3200400"/>
              <a:ext cx="6858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</a:rPr>
                <a:t>10%</a:t>
              </a:r>
              <a:endParaRPr lang="en-US" altLang="en-US" sz="1600">
                <a:latin typeface="Arial" panose="020B0604020202020204" pitchFamily="34" charset="0"/>
              </a:endParaRP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="" xmlns:a16="http://schemas.microsoft.com/office/drawing/2014/main" id="{4469B1D3-8C41-5B4E-9662-9CBE4A92C579}"/>
                </a:ext>
              </a:extLst>
            </p:cNvPr>
            <p:cNvCxnSpPr/>
            <p:nvPr/>
          </p:nvCxnSpPr>
          <p:spPr>
            <a:xfrm rot="5400000">
              <a:off x="496045" y="3694976"/>
              <a:ext cx="685897" cy="1588"/>
            </a:xfrm>
            <a:prstGeom prst="line">
              <a:avLst/>
            </a:prstGeom>
            <a:ln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="" xmlns:a16="http://schemas.microsoft.com/office/drawing/2014/main" id="{92BC109E-A57A-664F-859B-EB1337BC7A74}"/>
                </a:ext>
              </a:extLst>
            </p:cNvPr>
            <p:cNvCxnSpPr/>
            <p:nvPr/>
          </p:nvCxnSpPr>
          <p:spPr>
            <a:xfrm>
              <a:off x="762000" y="5070741"/>
              <a:ext cx="2590800" cy="158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904" name="TextBox 14"/>
            <p:cNvSpPr txBox="1">
              <a:spLocks noChangeArrowheads="1"/>
            </p:cNvSpPr>
            <p:nvPr/>
          </p:nvSpPr>
          <p:spPr bwMode="auto">
            <a:xfrm>
              <a:off x="304800" y="4885492"/>
              <a:ext cx="5334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solidFill>
                    <a:srgbClr val="FF0000"/>
                  </a:solidFill>
                  <a:latin typeface="Arial" panose="020B0604020202020204" pitchFamily="34" charset="0"/>
                </a:rPr>
                <a:t>100</a:t>
              </a:r>
              <a:endParaRPr lang="en-US" altLang="en-US" sz="160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="" xmlns:a16="http://schemas.microsoft.com/office/drawing/2014/main" id="{497016F8-82A5-6F4B-8456-F07D90A915A3}"/>
                </a:ext>
              </a:extLst>
            </p:cNvPr>
            <p:cNvSpPr/>
            <p:nvPr/>
          </p:nvSpPr>
          <p:spPr>
            <a:xfrm>
              <a:off x="1066800" y="5072329"/>
              <a:ext cx="609600" cy="68589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="" xmlns:a16="http://schemas.microsoft.com/office/drawing/2014/main" id="{A1B06585-B702-8C43-A527-B59131042C4D}"/>
                </a:ext>
              </a:extLst>
            </p:cNvPr>
            <p:cNvCxnSpPr/>
            <p:nvPr/>
          </p:nvCxnSpPr>
          <p:spPr>
            <a:xfrm>
              <a:off x="762000" y="5756638"/>
              <a:ext cx="1371600" cy="1588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907" name="TextBox 17"/>
            <p:cNvSpPr txBox="1">
              <a:spLocks noChangeArrowheads="1"/>
            </p:cNvSpPr>
            <p:nvPr/>
          </p:nvSpPr>
          <p:spPr bwMode="auto">
            <a:xfrm>
              <a:off x="381000" y="5571292"/>
              <a:ext cx="5334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</a:rPr>
                <a:t>90</a:t>
              </a:r>
              <a:endParaRPr lang="en-US" altLang="en-US" sz="1600">
                <a:latin typeface="Arial" panose="020B0604020202020204" pitchFamily="34" charset="0"/>
              </a:endParaRPr>
            </a:p>
          </p:txBody>
        </p:sp>
        <p:sp>
          <p:nvSpPr>
            <p:cNvPr id="37908" name="TextBox 18"/>
            <p:cNvSpPr txBox="1">
              <a:spLocks noChangeArrowheads="1"/>
            </p:cNvSpPr>
            <p:nvPr/>
          </p:nvSpPr>
          <p:spPr bwMode="auto">
            <a:xfrm>
              <a:off x="2057400" y="5605046"/>
              <a:ext cx="6096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</a:rPr>
                <a:t>10%</a:t>
              </a:r>
              <a:endParaRPr lang="en-US" altLang="en-US" sz="1600">
                <a:latin typeface="Arial" panose="020B0604020202020204" pitchFamily="34" charset="0"/>
              </a:endParaRP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="" xmlns:a16="http://schemas.microsoft.com/office/drawing/2014/main" id="{C85D0D72-A94E-D74A-BAD5-8AFA1A4B8A53}"/>
                </a:ext>
              </a:extLst>
            </p:cNvPr>
            <p:cNvCxnSpPr/>
            <p:nvPr/>
          </p:nvCxnSpPr>
          <p:spPr>
            <a:xfrm rot="5400000">
              <a:off x="509541" y="5385110"/>
              <a:ext cx="658906" cy="1588"/>
            </a:xfrm>
            <a:prstGeom prst="line">
              <a:avLst/>
            </a:prstGeom>
            <a:ln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910" name="TextBox 22"/>
            <p:cNvSpPr txBox="1">
              <a:spLocks noChangeArrowheads="1"/>
            </p:cNvSpPr>
            <p:nvPr/>
          </p:nvSpPr>
          <p:spPr bwMode="auto">
            <a:xfrm>
              <a:off x="2057400" y="3395246"/>
              <a:ext cx="13716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 i="1">
                  <a:latin typeface="Arial" panose="020B0604020202020204" pitchFamily="34" charset="0"/>
                </a:rPr>
                <a:t>more likely</a:t>
              </a:r>
              <a:endParaRPr lang="en-US" altLang="en-US" sz="1600" i="1">
                <a:latin typeface="Arial" panose="020B0604020202020204" pitchFamily="34" charset="0"/>
              </a:endParaRPr>
            </a:p>
          </p:txBody>
        </p:sp>
        <p:sp>
          <p:nvSpPr>
            <p:cNvPr id="37911" name="TextBox 23"/>
            <p:cNvSpPr txBox="1">
              <a:spLocks noChangeArrowheads="1"/>
            </p:cNvSpPr>
            <p:nvPr/>
          </p:nvSpPr>
          <p:spPr bwMode="auto">
            <a:xfrm>
              <a:off x="2057400" y="5791200"/>
              <a:ext cx="13716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 i="1">
                  <a:latin typeface="Arial" panose="020B0604020202020204" pitchFamily="34" charset="0"/>
                </a:rPr>
                <a:t>less likely</a:t>
              </a:r>
              <a:endParaRPr lang="en-US" altLang="en-US" sz="1600" i="1">
                <a:latin typeface="Arial" panose="020B0604020202020204" pitchFamily="34" charset="0"/>
              </a:endParaRPr>
            </a:p>
          </p:txBody>
        </p:sp>
      </p:grpSp>
      <p:sp>
        <p:nvSpPr>
          <p:cNvPr id="37893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0" y="6308725"/>
            <a:ext cx="9144000" cy="549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6815D000-FE4E-4A0F-99B8-925115546282}" type="slidenum">
              <a:rPr lang="en-US" altLang="en-US" sz="1200" smtClean="0">
                <a:solidFill>
                  <a:srgbClr val="898989"/>
                </a:solidFill>
              </a:rPr>
              <a:pPr algn="ctr"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EEF3C7BB-5F50-064A-8ACF-F4858F72EA9C}"/>
              </a:ext>
            </a:extLst>
          </p:cNvPr>
          <p:cNvSpPr/>
          <p:nvPr/>
        </p:nvSpPr>
        <p:spPr>
          <a:xfrm>
            <a:off x="-30163" y="6092825"/>
            <a:ext cx="9174163" cy="76517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37895" name="Picture 5" descr="duh logo white rgb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156325"/>
            <a:ext cx="1674813" cy="6381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AutoShape 3"/>
          <p:cNvSpPr>
            <a:spLocks noChangeArrowheads="1"/>
          </p:cNvSpPr>
          <p:nvPr/>
        </p:nvSpPr>
        <p:spPr bwMode="auto">
          <a:xfrm>
            <a:off x="1214438" y="1001713"/>
            <a:ext cx="2357437" cy="6096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38" name="AutoShape 4"/>
          <p:cNvSpPr>
            <a:spLocks noChangeArrowheads="1"/>
          </p:cNvSpPr>
          <p:nvPr/>
        </p:nvSpPr>
        <p:spPr bwMode="auto">
          <a:xfrm>
            <a:off x="1214438" y="1741488"/>
            <a:ext cx="2357437" cy="609600"/>
          </a:xfrm>
          <a:prstGeom prst="roundRect">
            <a:avLst>
              <a:gd name="adj" fmla="val 16667"/>
            </a:avLst>
          </a:prstGeom>
          <a:solidFill>
            <a:srgbClr val="8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39" name="AutoShape 5"/>
          <p:cNvSpPr>
            <a:spLocks noChangeArrowheads="1"/>
          </p:cNvSpPr>
          <p:nvPr/>
        </p:nvSpPr>
        <p:spPr bwMode="auto">
          <a:xfrm>
            <a:off x="1214438" y="2411413"/>
            <a:ext cx="2357437" cy="609600"/>
          </a:xfrm>
          <a:prstGeom prst="roundRect">
            <a:avLst>
              <a:gd name="adj" fmla="val 16667"/>
            </a:avLst>
          </a:prstGeom>
          <a:solidFill>
            <a:srgbClr val="00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40" name="AutoShape 6"/>
          <p:cNvSpPr>
            <a:spLocks noChangeArrowheads="1"/>
          </p:cNvSpPr>
          <p:nvPr/>
        </p:nvSpPr>
        <p:spPr bwMode="auto">
          <a:xfrm>
            <a:off x="1214438" y="3081338"/>
            <a:ext cx="2357437" cy="612775"/>
          </a:xfrm>
          <a:prstGeom prst="roundRect">
            <a:avLst>
              <a:gd name="adj" fmla="val 16667"/>
            </a:avLst>
          </a:prstGeom>
          <a:solidFill>
            <a:srgbClr val="CC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41" name="AutoShape 7"/>
          <p:cNvSpPr>
            <a:spLocks noChangeArrowheads="1"/>
          </p:cNvSpPr>
          <p:nvPr/>
        </p:nvSpPr>
        <p:spPr bwMode="auto">
          <a:xfrm>
            <a:off x="1214438" y="3754438"/>
            <a:ext cx="2357437" cy="609600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42" name="AutoShape 8"/>
          <p:cNvSpPr>
            <a:spLocks noChangeArrowheads="1"/>
          </p:cNvSpPr>
          <p:nvPr/>
        </p:nvSpPr>
        <p:spPr bwMode="auto">
          <a:xfrm>
            <a:off x="1214438" y="4424363"/>
            <a:ext cx="2357437" cy="609600"/>
          </a:xfrm>
          <a:prstGeom prst="roundRect">
            <a:avLst>
              <a:gd name="adj" fmla="val 16667"/>
            </a:avLst>
          </a:prstGeom>
          <a:solidFill>
            <a:srgbClr val="00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43" name="Text Box 9"/>
          <p:cNvSpPr txBox="1">
            <a:spLocks noChangeArrowheads="1"/>
          </p:cNvSpPr>
          <p:nvPr/>
        </p:nvSpPr>
        <p:spPr bwMode="auto">
          <a:xfrm>
            <a:off x="1323975" y="1122363"/>
            <a:ext cx="217170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2"/>
                </a:solidFill>
                <a:latin typeface="Arial" panose="020B0604020202020204" pitchFamily="34" charset="0"/>
              </a:rPr>
              <a:t>Lifestage segment</a:t>
            </a:r>
          </a:p>
        </p:txBody>
      </p:sp>
      <p:sp>
        <p:nvSpPr>
          <p:cNvPr id="39944" name="Text Box 10"/>
          <p:cNvSpPr txBox="1">
            <a:spLocks noChangeArrowheads="1"/>
          </p:cNvSpPr>
          <p:nvPr/>
        </p:nvSpPr>
        <p:spPr bwMode="auto">
          <a:xfrm>
            <a:off x="1550988" y="1862138"/>
            <a:ext cx="165100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Young Adults</a:t>
            </a:r>
          </a:p>
        </p:txBody>
      </p:sp>
      <p:sp>
        <p:nvSpPr>
          <p:cNvPr id="39945" name="Text Box 11"/>
          <p:cNvSpPr txBox="1">
            <a:spLocks noChangeArrowheads="1"/>
          </p:cNvSpPr>
          <p:nvPr/>
        </p:nvSpPr>
        <p:spPr bwMode="auto">
          <a:xfrm>
            <a:off x="1614488" y="2532063"/>
            <a:ext cx="153670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Older Adults</a:t>
            </a:r>
          </a:p>
        </p:txBody>
      </p:sp>
      <p:sp>
        <p:nvSpPr>
          <p:cNvPr id="39946" name="Text Box 12"/>
          <p:cNvSpPr txBox="1">
            <a:spLocks noChangeArrowheads="1"/>
          </p:cNvSpPr>
          <p:nvPr/>
        </p:nvSpPr>
        <p:spPr bwMode="auto">
          <a:xfrm>
            <a:off x="1528763" y="3205163"/>
            <a:ext cx="17907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Young families</a:t>
            </a:r>
          </a:p>
        </p:txBody>
      </p:sp>
      <p:sp>
        <p:nvSpPr>
          <p:cNvPr id="39947" name="Text Box 13"/>
          <p:cNvSpPr txBox="1">
            <a:spLocks noChangeArrowheads="1"/>
          </p:cNvSpPr>
          <p:nvPr/>
        </p:nvSpPr>
        <p:spPr bwMode="auto">
          <a:xfrm>
            <a:off x="1547813" y="3875088"/>
            <a:ext cx="16764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Older families</a:t>
            </a:r>
          </a:p>
        </p:txBody>
      </p:sp>
      <p:sp>
        <p:nvSpPr>
          <p:cNvPr id="39948" name="Text Box 14"/>
          <p:cNvSpPr txBox="1">
            <a:spLocks noChangeArrowheads="1"/>
          </p:cNvSpPr>
          <p:nvPr/>
        </p:nvSpPr>
        <p:spPr bwMode="auto">
          <a:xfrm>
            <a:off x="1689100" y="4545013"/>
            <a:ext cx="139700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Pensioners</a:t>
            </a:r>
          </a:p>
        </p:txBody>
      </p:sp>
      <p:sp>
        <p:nvSpPr>
          <p:cNvPr id="39949" name="Text Box 16"/>
          <p:cNvSpPr txBox="1">
            <a:spLocks noChangeArrowheads="1"/>
          </p:cNvSpPr>
          <p:nvPr/>
        </p:nvSpPr>
        <p:spPr bwMode="auto">
          <a:xfrm>
            <a:off x="1973263" y="5516563"/>
            <a:ext cx="812800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Mixed</a:t>
            </a:r>
          </a:p>
        </p:txBody>
      </p:sp>
      <p:sp>
        <p:nvSpPr>
          <p:cNvPr id="39950" name="AutoShape 18"/>
          <p:cNvSpPr>
            <a:spLocks noChangeArrowheads="1"/>
          </p:cNvSpPr>
          <p:nvPr/>
        </p:nvSpPr>
        <p:spPr bwMode="auto">
          <a:xfrm>
            <a:off x="5364163" y="1001713"/>
            <a:ext cx="2432050" cy="6096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51" name="AutoShape 19"/>
          <p:cNvSpPr>
            <a:spLocks noChangeArrowheads="1"/>
          </p:cNvSpPr>
          <p:nvPr/>
        </p:nvSpPr>
        <p:spPr bwMode="auto">
          <a:xfrm>
            <a:off x="5364163" y="1738313"/>
            <a:ext cx="2432050" cy="609600"/>
          </a:xfrm>
          <a:prstGeom prst="roundRect">
            <a:avLst>
              <a:gd name="adj" fmla="val 16667"/>
            </a:avLst>
          </a:prstGeom>
          <a:solidFill>
            <a:srgbClr val="8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52" name="AutoShape 20"/>
          <p:cNvSpPr>
            <a:spLocks noChangeArrowheads="1"/>
          </p:cNvSpPr>
          <p:nvPr/>
        </p:nvSpPr>
        <p:spPr bwMode="auto">
          <a:xfrm>
            <a:off x="5364163" y="2408238"/>
            <a:ext cx="2432050" cy="609600"/>
          </a:xfrm>
          <a:prstGeom prst="roundRect">
            <a:avLst>
              <a:gd name="adj" fmla="val 16667"/>
            </a:avLst>
          </a:prstGeom>
          <a:solidFill>
            <a:srgbClr val="00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53" name="AutoShape 21"/>
          <p:cNvSpPr>
            <a:spLocks noChangeArrowheads="1"/>
          </p:cNvSpPr>
          <p:nvPr/>
        </p:nvSpPr>
        <p:spPr bwMode="auto">
          <a:xfrm>
            <a:off x="5364163" y="3078163"/>
            <a:ext cx="2432050" cy="609600"/>
          </a:xfrm>
          <a:prstGeom prst="roundRect">
            <a:avLst>
              <a:gd name="adj" fmla="val 16667"/>
            </a:avLst>
          </a:prstGeom>
          <a:solidFill>
            <a:srgbClr val="CC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54" name="AutoShape 22"/>
          <p:cNvSpPr>
            <a:spLocks noChangeArrowheads="1"/>
          </p:cNvSpPr>
          <p:nvPr/>
        </p:nvSpPr>
        <p:spPr bwMode="auto">
          <a:xfrm>
            <a:off x="5364163" y="3748088"/>
            <a:ext cx="2432050" cy="609600"/>
          </a:xfrm>
          <a:prstGeom prst="roundRect">
            <a:avLst>
              <a:gd name="adj" fmla="val 16667"/>
            </a:avLst>
          </a:prstGeom>
          <a:solidFill>
            <a:srgbClr val="CC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55" name="AutoShape 23"/>
          <p:cNvSpPr>
            <a:spLocks noChangeArrowheads="1"/>
          </p:cNvSpPr>
          <p:nvPr/>
        </p:nvSpPr>
        <p:spPr bwMode="auto">
          <a:xfrm>
            <a:off x="5364163" y="4418013"/>
            <a:ext cx="2432050" cy="609600"/>
          </a:xfrm>
          <a:prstGeom prst="roundRect">
            <a:avLst>
              <a:gd name="adj" fmla="val 16667"/>
            </a:avLst>
          </a:prstGeom>
          <a:solidFill>
            <a:srgbClr val="00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56" name="Text Box 24"/>
          <p:cNvSpPr txBox="1">
            <a:spLocks noChangeArrowheads="1"/>
          </p:cNvSpPr>
          <p:nvPr/>
        </p:nvSpPr>
        <p:spPr bwMode="auto">
          <a:xfrm>
            <a:off x="5829300" y="1122363"/>
            <a:ext cx="15494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2"/>
                </a:solidFill>
                <a:latin typeface="Arial" panose="020B0604020202020204" pitchFamily="34" charset="0"/>
              </a:rPr>
              <a:t>Age &amp; family</a:t>
            </a:r>
          </a:p>
        </p:txBody>
      </p:sp>
      <p:sp>
        <p:nvSpPr>
          <p:cNvPr id="39957" name="Text Box 25"/>
          <p:cNvSpPr txBox="1">
            <a:spLocks noChangeArrowheads="1"/>
          </p:cNvSpPr>
          <p:nvPr/>
        </p:nvSpPr>
        <p:spPr bwMode="auto">
          <a:xfrm>
            <a:off x="5364163" y="1779588"/>
            <a:ext cx="2376487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  <a:latin typeface="Arial" panose="020B0604020202020204" pitchFamily="34" charset="0"/>
              </a:rPr>
              <a:t>Adults aged 20-39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  <a:latin typeface="Arial" panose="020B0604020202020204" pitchFamily="34" charset="0"/>
              </a:rPr>
              <a:t> with no children</a:t>
            </a:r>
          </a:p>
        </p:txBody>
      </p:sp>
      <p:sp>
        <p:nvSpPr>
          <p:cNvPr id="39958" name="Text Box 26"/>
          <p:cNvSpPr txBox="1">
            <a:spLocks noChangeArrowheads="1"/>
          </p:cNvSpPr>
          <p:nvPr/>
        </p:nvSpPr>
        <p:spPr bwMode="auto">
          <a:xfrm>
            <a:off x="5364163" y="2455863"/>
            <a:ext cx="24479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  <a:latin typeface="Arial" panose="020B0604020202020204" pitchFamily="34" charset="0"/>
              </a:rPr>
              <a:t>Adults aged 40-59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  <a:latin typeface="Arial" panose="020B0604020202020204" pitchFamily="34" charset="0"/>
              </a:rPr>
              <a:t> with no children</a:t>
            </a:r>
          </a:p>
        </p:txBody>
      </p:sp>
      <p:sp>
        <p:nvSpPr>
          <p:cNvPr id="39959" name="Text Box 27"/>
          <p:cNvSpPr txBox="1">
            <a:spLocks noChangeArrowheads="1"/>
          </p:cNvSpPr>
          <p:nvPr/>
        </p:nvSpPr>
        <p:spPr bwMode="auto">
          <a:xfrm>
            <a:off x="5435600" y="3128963"/>
            <a:ext cx="23050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  <a:latin typeface="Arial" panose="020B0604020202020204" pitchFamily="34" charset="0"/>
              </a:rPr>
              <a:t>Adults with all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  <a:latin typeface="Arial" panose="020B0604020202020204" pitchFamily="34" charset="0"/>
              </a:rPr>
              <a:t>children under 10</a:t>
            </a:r>
          </a:p>
        </p:txBody>
      </p:sp>
      <p:sp>
        <p:nvSpPr>
          <p:cNvPr id="39960" name="Text Box 28"/>
          <p:cNvSpPr txBox="1">
            <a:spLocks noChangeArrowheads="1"/>
          </p:cNvSpPr>
          <p:nvPr/>
        </p:nvSpPr>
        <p:spPr bwMode="auto">
          <a:xfrm>
            <a:off x="5364163" y="3748088"/>
            <a:ext cx="2447925" cy="571500"/>
          </a:xfrm>
          <a:prstGeom prst="rect">
            <a:avLst/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  <a:latin typeface="Arial" panose="020B0604020202020204" pitchFamily="34" charset="0"/>
              </a:rPr>
              <a:t>Adults with one or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  <a:latin typeface="Arial" panose="020B0604020202020204" pitchFamily="34" charset="0"/>
              </a:rPr>
              <a:t> more child over 10</a:t>
            </a:r>
          </a:p>
        </p:txBody>
      </p:sp>
      <p:sp>
        <p:nvSpPr>
          <p:cNvPr id="39961" name="Text Box 29"/>
          <p:cNvSpPr txBox="1">
            <a:spLocks noChangeArrowheads="1"/>
          </p:cNvSpPr>
          <p:nvPr/>
        </p:nvSpPr>
        <p:spPr bwMode="auto">
          <a:xfrm>
            <a:off x="5364163" y="4468813"/>
            <a:ext cx="24479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  <a:latin typeface="Arial" panose="020B0604020202020204" pitchFamily="34" charset="0"/>
              </a:rPr>
              <a:t>Adults over 60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chemeClr val="bg1"/>
                </a:solidFill>
                <a:latin typeface="Arial" panose="020B0604020202020204" pitchFamily="34" charset="0"/>
              </a:rPr>
              <a:t>with no children</a:t>
            </a:r>
          </a:p>
        </p:txBody>
      </p:sp>
      <p:sp>
        <p:nvSpPr>
          <p:cNvPr id="39962" name="AutoShape 32"/>
          <p:cNvSpPr>
            <a:spLocks noChangeArrowheads="1"/>
          </p:cNvSpPr>
          <p:nvPr/>
        </p:nvSpPr>
        <p:spPr bwMode="auto">
          <a:xfrm>
            <a:off x="3741738" y="1001713"/>
            <a:ext cx="1430337" cy="6096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63" name="AutoShape 33"/>
          <p:cNvSpPr>
            <a:spLocks noChangeArrowheads="1"/>
          </p:cNvSpPr>
          <p:nvPr/>
        </p:nvSpPr>
        <p:spPr bwMode="auto">
          <a:xfrm>
            <a:off x="3741738" y="1741488"/>
            <a:ext cx="1430337" cy="609600"/>
          </a:xfrm>
          <a:prstGeom prst="roundRect">
            <a:avLst>
              <a:gd name="adj" fmla="val 16667"/>
            </a:avLst>
          </a:prstGeom>
          <a:solidFill>
            <a:srgbClr val="80008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64" name="AutoShape 34"/>
          <p:cNvSpPr>
            <a:spLocks noChangeArrowheads="1"/>
          </p:cNvSpPr>
          <p:nvPr/>
        </p:nvSpPr>
        <p:spPr bwMode="auto">
          <a:xfrm>
            <a:off x="3741738" y="2411413"/>
            <a:ext cx="1430337" cy="612775"/>
          </a:xfrm>
          <a:prstGeom prst="roundRect">
            <a:avLst>
              <a:gd name="adj" fmla="val 16667"/>
            </a:avLst>
          </a:prstGeom>
          <a:solidFill>
            <a:srgbClr val="00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65" name="AutoShape 35"/>
          <p:cNvSpPr>
            <a:spLocks noChangeArrowheads="1"/>
          </p:cNvSpPr>
          <p:nvPr/>
        </p:nvSpPr>
        <p:spPr bwMode="auto">
          <a:xfrm>
            <a:off x="3741738" y="3081338"/>
            <a:ext cx="1430337" cy="612775"/>
          </a:xfrm>
          <a:prstGeom prst="roundRect">
            <a:avLst>
              <a:gd name="adj" fmla="val 16667"/>
            </a:avLst>
          </a:prstGeom>
          <a:solidFill>
            <a:srgbClr val="CC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66" name="AutoShape 36"/>
          <p:cNvSpPr>
            <a:spLocks noChangeArrowheads="1"/>
          </p:cNvSpPr>
          <p:nvPr/>
        </p:nvSpPr>
        <p:spPr bwMode="auto">
          <a:xfrm>
            <a:off x="3741738" y="3754438"/>
            <a:ext cx="1430337" cy="609600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67" name="AutoShape 37"/>
          <p:cNvSpPr>
            <a:spLocks noChangeArrowheads="1"/>
          </p:cNvSpPr>
          <p:nvPr/>
        </p:nvSpPr>
        <p:spPr bwMode="auto">
          <a:xfrm>
            <a:off x="3741738" y="4424363"/>
            <a:ext cx="1430337" cy="609600"/>
          </a:xfrm>
          <a:prstGeom prst="roundRect">
            <a:avLst>
              <a:gd name="adj" fmla="val 16667"/>
            </a:avLst>
          </a:prstGeom>
          <a:solidFill>
            <a:srgbClr val="00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9968" name="Text Box 38"/>
          <p:cNvSpPr txBox="1">
            <a:spLocks noChangeArrowheads="1"/>
          </p:cNvSpPr>
          <p:nvPr/>
        </p:nvSpPr>
        <p:spPr bwMode="auto">
          <a:xfrm>
            <a:off x="3875088" y="1001713"/>
            <a:ext cx="1193800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2"/>
                </a:solidFill>
                <a:latin typeface="Arial" panose="020B0604020202020204" pitchFamily="34" charset="0"/>
              </a:rPr>
              <a:t>%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2"/>
                </a:solidFill>
                <a:latin typeface="Arial" panose="020B0604020202020204" pitchFamily="34" charset="0"/>
              </a:rPr>
              <a:t>shoppers</a:t>
            </a:r>
          </a:p>
        </p:txBody>
      </p:sp>
      <p:sp>
        <p:nvSpPr>
          <p:cNvPr id="39969" name="Text Box 39"/>
          <p:cNvSpPr txBox="1">
            <a:spLocks noChangeArrowheads="1"/>
          </p:cNvSpPr>
          <p:nvPr/>
        </p:nvSpPr>
        <p:spPr bwMode="auto">
          <a:xfrm>
            <a:off x="4154488" y="1890713"/>
            <a:ext cx="6286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20%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GB" altLang="en-US" sz="18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39970" name="Text Box 40"/>
          <p:cNvSpPr txBox="1">
            <a:spLocks noChangeArrowheads="1"/>
          </p:cNvSpPr>
          <p:nvPr/>
        </p:nvSpPr>
        <p:spPr bwMode="auto">
          <a:xfrm>
            <a:off x="4157663" y="2535238"/>
            <a:ext cx="62865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17%</a:t>
            </a:r>
          </a:p>
        </p:txBody>
      </p:sp>
      <p:sp>
        <p:nvSpPr>
          <p:cNvPr id="39971" name="Text Box 41"/>
          <p:cNvSpPr txBox="1">
            <a:spLocks noChangeArrowheads="1"/>
          </p:cNvSpPr>
          <p:nvPr/>
        </p:nvSpPr>
        <p:spPr bwMode="auto">
          <a:xfrm>
            <a:off x="4157663" y="3205163"/>
            <a:ext cx="62865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23%</a:t>
            </a:r>
          </a:p>
        </p:txBody>
      </p:sp>
      <p:sp>
        <p:nvSpPr>
          <p:cNvPr id="39972" name="Text Box 42"/>
          <p:cNvSpPr txBox="1">
            <a:spLocks noChangeArrowheads="1"/>
          </p:cNvSpPr>
          <p:nvPr/>
        </p:nvSpPr>
        <p:spPr bwMode="auto">
          <a:xfrm>
            <a:off x="4157663" y="3875088"/>
            <a:ext cx="6286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21%</a:t>
            </a:r>
          </a:p>
        </p:txBody>
      </p:sp>
      <p:sp>
        <p:nvSpPr>
          <p:cNvPr id="39973" name="Text Box 43"/>
          <p:cNvSpPr txBox="1">
            <a:spLocks noChangeArrowheads="1"/>
          </p:cNvSpPr>
          <p:nvPr/>
        </p:nvSpPr>
        <p:spPr bwMode="auto">
          <a:xfrm>
            <a:off x="4157663" y="4548188"/>
            <a:ext cx="62865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19%</a:t>
            </a:r>
          </a:p>
        </p:txBody>
      </p:sp>
      <p:sp>
        <p:nvSpPr>
          <p:cNvPr id="39974" name="Text Box 44"/>
          <p:cNvSpPr txBox="1">
            <a:spLocks noChangeArrowheads="1"/>
          </p:cNvSpPr>
          <p:nvPr/>
        </p:nvSpPr>
        <p:spPr bwMode="auto">
          <a:xfrm>
            <a:off x="4022725" y="5519738"/>
            <a:ext cx="89217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8%</a:t>
            </a:r>
          </a:p>
        </p:txBody>
      </p:sp>
      <p:sp>
        <p:nvSpPr>
          <p:cNvPr id="32808" name="Rectangle 2">
            <a:extLst>
              <a:ext uri="{FF2B5EF4-FFF2-40B4-BE49-F238E27FC236}">
                <a16:creationId xmlns="" xmlns:a16="http://schemas.microsoft.com/office/drawing/2014/main" id="{DC04B8C7-CA25-684A-A779-BC15906C25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3338" y="0"/>
            <a:ext cx="91773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tabLst>
                <a:tab pos="268288" algn="l"/>
              </a:tabLst>
              <a:defRPr/>
            </a:pPr>
            <a:r>
              <a:rPr lang="en-GB" altLang="en-US" sz="2800" b="1" dirty="0">
                <a:solidFill>
                  <a:srgbClr val="385D8A"/>
                </a:solidFill>
                <a:latin typeface="+mn-lt"/>
                <a:cs typeface="Times New Roman" pitchFamily="18" charset="0"/>
              </a:rPr>
              <a:t>	</a:t>
            </a:r>
            <a:r>
              <a:rPr lang="en-GB" altLang="en-US" sz="2800" b="1" dirty="0" err="1">
                <a:solidFill>
                  <a:srgbClr val="385D8A"/>
                </a:solidFill>
                <a:latin typeface="+mn-lt"/>
                <a:cs typeface="Times New Roman" pitchFamily="18" charset="0"/>
              </a:rPr>
              <a:t>Lifestage</a:t>
            </a:r>
            <a:r>
              <a:rPr lang="en-GB" altLang="en-US" sz="2800" b="1" dirty="0">
                <a:solidFill>
                  <a:srgbClr val="385D8A"/>
                </a:solidFill>
                <a:latin typeface="+mn-lt"/>
                <a:cs typeface="Times New Roman" pitchFamily="18" charset="0"/>
              </a:rPr>
              <a:t> Segmentation</a:t>
            </a:r>
          </a:p>
        </p:txBody>
      </p:sp>
      <p:sp>
        <p:nvSpPr>
          <p:cNvPr id="39976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0" y="6308725"/>
            <a:ext cx="9144000" cy="549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0F7286E9-BFA4-4B6A-8DBD-A8D7D61F1261}" type="slidenum">
              <a:rPr lang="en-US" altLang="en-US" sz="1200" smtClean="0">
                <a:solidFill>
                  <a:srgbClr val="898989"/>
                </a:solidFill>
              </a:rPr>
              <a:pPr algn="ctr"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="" xmlns:a16="http://schemas.microsoft.com/office/drawing/2014/main" id="{524F0C15-1C4A-FF48-B84F-DEFBC65951D4}"/>
              </a:ext>
            </a:extLst>
          </p:cNvPr>
          <p:cNvSpPr/>
          <p:nvPr/>
        </p:nvSpPr>
        <p:spPr>
          <a:xfrm>
            <a:off x="-30163" y="6092825"/>
            <a:ext cx="9174163" cy="76517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39978" name="Picture 5" descr="duh logo white rgb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156325"/>
            <a:ext cx="1674813" cy="6381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1116013" y="5116513"/>
            <a:ext cx="35861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/>
              <a:t>Source: dunnhumby (2016)</a:t>
            </a:r>
            <a:r>
              <a:rPr lang="en-GB" altLang="en-US" sz="1800" b="1"/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AutoShape 3"/>
          <p:cNvSpPr>
            <a:spLocks noChangeArrowheads="1"/>
          </p:cNvSpPr>
          <p:nvPr/>
        </p:nvSpPr>
        <p:spPr bwMode="auto">
          <a:xfrm>
            <a:off x="1198563" y="927100"/>
            <a:ext cx="2357437" cy="6096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1986" name="AutoShape 4"/>
          <p:cNvSpPr>
            <a:spLocks noChangeArrowheads="1"/>
          </p:cNvSpPr>
          <p:nvPr/>
        </p:nvSpPr>
        <p:spPr bwMode="auto">
          <a:xfrm>
            <a:off x="1198563" y="1666875"/>
            <a:ext cx="2357437" cy="609600"/>
          </a:xfrm>
          <a:prstGeom prst="roundRect">
            <a:avLst>
              <a:gd name="adj" fmla="val 16667"/>
            </a:avLst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1987" name="AutoShape 5"/>
          <p:cNvSpPr>
            <a:spLocks noChangeArrowheads="1"/>
          </p:cNvSpPr>
          <p:nvPr/>
        </p:nvSpPr>
        <p:spPr bwMode="auto">
          <a:xfrm>
            <a:off x="1198563" y="2338388"/>
            <a:ext cx="2357437" cy="609600"/>
          </a:xfrm>
          <a:prstGeom prst="roundRect">
            <a:avLst>
              <a:gd name="adj" fmla="val 16667"/>
            </a:avLst>
          </a:prstGeom>
          <a:solidFill>
            <a:srgbClr val="CC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1988" name="AutoShape 6"/>
          <p:cNvSpPr>
            <a:spLocks noChangeArrowheads="1"/>
          </p:cNvSpPr>
          <p:nvPr/>
        </p:nvSpPr>
        <p:spPr bwMode="auto">
          <a:xfrm>
            <a:off x="1198563" y="3008313"/>
            <a:ext cx="2357437" cy="611187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1989" name="AutoShape 7"/>
          <p:cNvSpPr>
            <a:spLocks noChangeArrowheads="1"/>
          </p:cNvSpPr>
          <p:nvPr/>
        </p:nvSpPr>
        <p:spPr bwMode="auto">
          <a:xfrm>
            <a:off x="1198563" y="3679825"/>
            <a:ext cx="2357437" cy="609600"/>
          </a:xfrm>
          <a:prstGeom prst="roundRect">
            <a:avLst>
              <a:gd name="adj" fmla="val 16667"/>
            </a:avLst>
          </a:prstGeom>
          <a:solidFill>
            <a:srgbClr val="00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1990" name="AutoShape 8"/>
          <p:cNvSpPr>
            <a:spLocks noChangeArrowheads="1"/>
          </p:cNvSpPr>
          <p:nvPr/>
        </p:nvSpPr>
        <p:spPr bwMode="auto">
          <a:xfrm>
            <a:off x="1198563" y="4349750"/>
            <a:ext cx="2357437" cy="609600"/>
          </a:xfrm>
          <a:prstGeom prst="roundRect">
            <a:avLst>
              <a:gd name="adj" fmla="val 16667"/>
            </a:avLst>
          </a:prstGeom>
          <a:solidFill>
            <a:srgbClr val="00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1991" name="Text Box 9"/>
          <p:cNvSpPr txBox="1">
            <a:spLocks noChangeArrowheads="1"/>
          </p:cNvSpPr>
          <p:nvPr/>
        </p:nvSpPr>
        <p:spPr bwMode="auto">
          <a:xfrm>
            <a:off x="1335088" y="1049338"/>
            <a:ext cx="2117725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2"/>
                </a:solidFill>
                <a:latin typeface="Arial" panose="020B0604020202020204" pitchFamily="34" charset="0"/>
              </a:rPr>
              <a:t>Lifestyle segment</a:t>
            </a:r>
          </a:p>
        </p:txBody>
      </p:sp>
      <p:sp>
        <p:nvSpPr>
          <p:cNvPr id="41992" name="Text Box 10"/>
          <p:cNvSpPr txBox="1">
            <a:spLocks noChangeArrowheads="1"/>
          </p:cNvSpPr>
          <p:nvPr/>
        </p:nvSpPr>
        <p:spPr bwMode="auto">
          <a:xfrm>
            <a:off x="1558925" y="1789113"/>
            <a:ext cx="160337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Convenience</a:t>
            </a:r>
          </a:p>
        </p:txBody>
      </p:sp>
      <p:sp>
        <p:nvSpPr>
          <p:cNvPr id="41993" name="Text Box 11"/>
          <p:cNvSpPr txBox="1">
            <a:spLocks noChangeArrowheads="1"/>
          </p:cNvSpPr>
          <p:nvPr/>
        </p:nvSpPr>
        <p:spPr bwMode="auto">
          <a:xfrm>
            <a:off x="1622425" y="2459038"/>
            <a:ext cx="148907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Finer Foods</a:t>
            </a:r>
          </a:p>
        </p:txBody>
      </p:sp>
      <p:sp>
        <p:nvSpPr>
          <p:cNvPr id="41994" name="Text Box 12"/>
          <p:cNvSpPr txBox="1">
            <a:spLocks noChangeArrowheads="1"/>
          </p:cNvSpPr>
          <p:nvPr/>
        </p:nvSpPr>
        <p:spPr bwMode="auto">
          <a:xfrm>
            <a:off x="1657350" y="3130550"/>
            <a:ext cx="150177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Kids Choice</a:t>
            </a:r>
          </a:p>
        </p:txBody>
      </p:sp>
      <p:sp>
        <p:nvSpPr>
          <p:cNvPr id="41995" name="Text Box 13"/>
          <p:cNvSpPr txBox="1">
            <a:spLocks noChangeArrowheads="1"/>
          </p:cNvSpPr>
          <p:nvPr/>
        </p:nvSpPr>
        <p:spPr bwMode="auto">
          <a:xfrm>
            <a:off x="1644650" y="3800475"/>
            <a:ext cx="145097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Mainstream</a:t>
            </a:r>
          </a:p>
        </p:txBody>
      </p:sp>
      <p:sp>
        <p:nvSpPr>
          <p:cNvPr id="41996" name="Text Box 14"/>
          <p:cNvSpPr txBox="1">
            <a:spLocks noChangeArrowheads="1"/>
          </p:cNvSpPr>
          <p:nvPr/>
        </p:nvSpPr>
        <p:spPr bwMode="auto">
          <a:xfrm>
            <a:off x="1466850" y="4471988"/>
            <a:ext cx="18097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Price Sensitive</a:t>
            </a:r>
          </a:p>
        </p:txBody>
      </p:sp>
      <p:sp>
        <p:nvSpPr>
          <p:cNvPr id="41997" name="Text Box 16"/>
          <p:cNvSpPr txBox="1">
            <a:spLocks noChangeArrowheads="1"/>
          </p:cNvSpPr>
          <p:nvPr/>
        </p:nvSpPr>
        <p:spPr bwMode="auto">
          <a:xfrm>
            <a:off x="1957388" y="5143500"/>
            <a:ext cx="812800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Mixed</a:t>
            </a:r>
          </a:p>
        </p:txBody>
      </p:sp>
      <p:sp>
        <p:nvSpPr>
          <p:cNvPr id="41998" name="AutoShape 18"/>
          <p:cNvSpPr>
            <a:spLocks noChangeArrowheads="1"/>
          </p:cNvSpPr>
          <p:nvPr/>
        </p:nvSpPr>
        <p:spPr bwMode="auto">
          <a:xfrm>
            <a:off x="5348288" y="927100"/>
            <a:ext cx="2432050" cy="6096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1999" name="AutoShape 19"/>
          <p:cNvSpPr>
            <a:spLocks noChangeArrowheads="1"/>
          </p:cNvSpPr>
          <p:nvPr/>
        </p:nvSpPr>
        <p:spPr bwMode="auto">
          <a:xfrm>
            <a:off x="5348288" y="1665288"/>
            <a:ext cx="2432050" cy="609600"/>
          </a:xfrm>
          <a:prstGeom prst="roundRect">
            <a:avLst>
              <a:gd name="adj" fmla="val 16667"/>
            </a:avLst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00" name="AutoShape 20"/>
          <p:cNvSpPr>
            <a:spLocks noChangeArrowheads="1"/>
          </p:cNvSpPr>
          <p:nvPr/>
        </p:nvSpPr>
        <p:spPr bwMode="auto">
          <a:xfrm>
            <a:off x="5348288" y="2335213"/>
            <a:ext cx="2432050" cy="609600"/>
          </a:xfrm>
          <a:prstGeom prst="roundRect">
            <a:avLst>
              <a:gd name="adj" fmla="val 16667"/>
            </a:avLst>
          </a:prstGeom>
          <a:solidFill>
            <a:srgbClr val="CC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01" name="AutoShape 21"/>
          <p:cNvSpPr>
            <a:spLocks noChangeArrowheads="1"/>
          </p:cNvSpPr>
          <p:nvPr/>
        </p:nvSpPr>
        <p:spPr bwMode="auto">
          <a:xfrm>
            <a:off x="5348288" y="3005138"/>
            <a:ext cx="2432050" cy="609600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02" name="AutoShape 22"/>
          <p:cNvSpPr>
            <a:spLocks noChangeArrowheads="1"/>
          </p:cNvSpPr>
          <p:nvPr/>
        </p:nvSpPr>
        <p:spPr bwMode="auto">
          <a:xfrm>
            <a:off x="5348288" y="3675063"/>
            <a:ext cx="2432050" cy="608012"/>
          </a:xfrm>
          <a:prstGeom prst="roundRect">
            <a:avLst>
              <a:gd name="adj" fmla="val 16667"/>
            </a:avLst>
          </a:prstGeom>
          <a:solidFill>
            <a:srgbClr val="00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03" name="AutoShape 23"/>
          <p:cNvSpPr>
            <a:spLocks noChangeArrowheads="1"/>
          </p:cNvSpPr>
          <p:nvPr/>
        </p:nvSpPr>
        <p:spPr bwMode="auto">
          <a:xfrm>
            <a:off x="5348288" y="4344988"/>
            <a:ext cx="2432050" cy="608012"/>
          </a:xfrm>
          <a:prstGeom prst="roundRect">
            <a:avLst>
              <a:gd name="adj" fmla="val 16667"/>
            </a:avLst>
          </a:prstGeom>
          <a:solidFill>
            <a:srgbClr val="00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04" name="Text Box 24"/>
          <p:cNvSpPr txBox="1">
            <a:spLocks noChangeArrowheads="1"/>
          </p:cNvSpPr>
          <p:nvPr/>
        </p:nvSpPr>
        <p:spPr bwMode="auto">
          <a:xfrm>
            <a:off x="5868988" y="1047750"/>
            <a:ext cx="1438275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2"/>
                </a:solidFill>
                <a:latin typeface="Arial" panose="020B0604020202020204" pitchFamily="34" charset="0"/>
              </a:rPr>
              <a:t>Description</a:t>
            </a:r>
          </a:p>
        </p:txBody>
      </p:sp>
      <p:sp>
        <p:nvSpPr>
          <p:cNvPr id="42005" name="Text Box 25"/>
          <p:cNvSpPr txBox="1">
            <a:spLocks noChangeArrowheads="1"/>
          </p:cNvSpPr>
          <p:nvPr/>
        </p:nvSpPr>
        <p:spPr bwMode="auto">
          <a:xfrm>
            <a:off x="5348288" y="1704975"/>
            <a:ext cx="2376487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200">
                <a:solidFill>
                  <a:schemeClr val="bg1"/>
                </a:solidFill>
                <a:latin typeface="Arial" panose="020B0604020202020204" pitchFamily="34" charset="0"/>
              </a:rPr>
              <a:t>Regard food as fuel, are busy and rely heavily on the microwave</a:t>
            </a:r>
          </a:p>
        </p:txBody>
      </p:sp>
      <p:sp>
        <p:nvSpPr>
          <p:cNvPr id="42006" name="Text Box 26"/>
          <p:cNvSpPr txBox="1">
            <a:spLocks noChangeArrowheads="1"/>
          </p:cNvSpPr>
          <p:nvPr/>
        </p:nvSpPr>
        <p:spPr bwMode="auto">
          <a:xfrm>
            <a:off x="5348288" y="2382838"/>
            <a:ext cx="244792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200">
                <a:solidFill>
                  <a:schemeClr val="bg1"/>
                </a:solidFill>
                <a:latin typeface="Arial" panose="020B0604020202020204" pitchFamily="34" charset="0"/>
              </a:rPr>
              <a:t>Time conscious, enjoy luxury products and are willing to experiment</a:t>
            </a:r>
          </a:p>
        </p:txBody>
      </p:sp>
      <p:sp>
        <p:nvSpPr>
          <p:cNvPr id="42007" name="Text Box 27"/>
          <p:cNvSpPr txBox="1">
            <a:spLocks noChangeArrowheads="1"/>
          </p:cNvSpPr>
          <p:nvPr/>
        </p:nvSpPr>
        <p:spPr bwMode="auto">
          <a:xfrm>
            <a:off x="5419725" y="3055938"/>
            <a:ext cx="230505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200">
                <a:solidFill>
                  <a:schemeClr val="bg1"/>
                </a:solidFill>
                <a:latin typeface="Arial" panose="020B0604020202020204" pitchFamily="34" charset="0"/>
              </a:rPr>
              <a:t>Young families influenced by the needs of children</a:t>
            </a:r>
          </a:p>
        </p:txBody>
      </p:sp>
      <p:sp>
        <p:nvSpPr>
          <p:cNvPr id="42008" name="Text Box 28"/>
          <p:cNvSpPr txBox="1">
            <a:spLocks noChangeArrowheads="1"/>
          </p:cNvSpPr>
          <p:nvPr/>
        </p:nvSpPr>
        <p:spPr bwMode="auto">
          <a:xfrm>
            <a:off x="5348288" y="3675063"/>
            <a:ext cx="2447925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200">
                <a:solidFill>
                  <a:schemeClr val="bg1"/>
                </a:solidFill>
                <a:latin typeface="Arial" panose="020B0604020202020204" pitchFamily="34" charset="0"/>
              </a:rPr>
              <a:t>Have broad tastes and favour established brands</a:t>
            </a:r>
          </a:p>
        </p:txBody>
      </p:sp>
      <p:sp>
        <p:nvSpPr>
          <p:cNvPr id="42009" name="Text Box 29"/>
          <p:cNvSpPr txBox="1">
            <a:spLocks noChangeArrowheads="1"/>
          </p:cNvSpPr>
          <p:nvPr/>
        </p:nvSpPr>
        <p:spPr bwMode="auto">
          <a:xfrm>
            <a:off x="5348288" y="4394200"/>
            <a:ext cx="2447925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200">
                <a:solidFill>
                  <a:schemeClr val="bg1"/>
                </a:solidFill>
                <a:latin typeface="Arial" panose="020B0604020202020204" pitchFamily="34" charset="0"/>
              </a:rPr>
              <a:t>Look primarily for value and rely on staple foods</a:t>
            </a:r>
          </a:p>
        </p:txBody>
      </p:sp>
      <p:sp>
        <p:nvSpPr>
          <p:cNvPr id="42010" name="AutoShape 32"/>
          <p:cNvSpPr>
            <a:spLocks noChangeArrowheads="1"/>
          </p:cNvSpPr>
          <p:nvPr/>
        </p:nvSpPr>
        <p:spPr bwMode="auto">
          <a:xfrm>
            <a:off x="3725863" y="927100"/>
            <a:ext cx="1430337" cy="6096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11" name="AutoShape 33"/>
          <p:cNvSpPr>
            <a:spLocks noChangeArrowheads="1"/>
          </p:cNvSpPr>
          <p:nvPr/>
        </p:nvSpPr>
        <p:spPr bwMode="auto">
          <a:xfrm>
            <a:off x="3725863" y="1666875"/>
            <a:ext cx="1430337" cy="611188"/>
          </a:xfrm>
          <a:prstGeom prst="roundRect">
            <a:avLst>
              <a:gd name="adj" fmla="val 16667"/>
            </a:avLst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12" name="AutoShape 34"/>
          <p:cNvSpPr>
            <a:spLocks noChangeArrowheads="1"/>
          </p:cNvSpPr>
          <p:nvPr/>
        </p:nvSpPr>
        <p:spPr bwMode="auto">
          <a:xfrm>
            <a:off x="3725863" y="2338388"/>
            <a:ext cx="1430337" cy="611187"/>
          </a:xfrm>
          <a:prstGeom prst="roundRect">
            <a:avLst>
              <a:gd name="adj" fmla="val 16667"/>
            </a:avLst>
          </a:prstGeom>
          <a:solidFill>
            <a:srgbClr val="CC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13" name="AutoShape 35"/>
          <p:cNvSpPr>
            <a:spLocks noChangeArrowheads="1"/>
          </p:cNvSpPr>
          <p:nvPr/>
        </p:nvSpPr>
        <p:spPr bwMode="auto">
          <a:xfrm>
            <a:off x="3725863" y="3008313"/>
            <a:ext cx="1430337" cy="612775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14" name="AutoShape 36"/>
          <p:cNvSpPr>
            <a:spLocks noChangeArrowheads="1"/>
          </p:cNvSpPr>
          <p:nvPr/>
        </p:nvSpPr>
        <p:spPr bwMode="auto">
          <a:xfrm>
            <a:off x="3725863" y="3679825"/>
            <a:ext cx="1430337" cy="611188"/>
          </a:xfrm>
          <a:prstGeom prst="roundRect">
            <a:avLst>
              <a:gd name="adj" fmla="val 16667"/>
            </a:avLst>
          </a:prstGeom>
          <a:solidFill>
            <a:srgbClr val="00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15" name="AutoShape 37"/>
          <p:cNvSpPr>
            <a:spLocks noChangeArrowheads="1"/>
          </p:cNvSpPr>
          <p:nvPr/>
        </p:nvSpPr>
        <p:spPr bwMode="auto">
          <a:xfrm>
            <a:off x="3725863" y="4351338"/>
            <a:ext cx="1430337" cy="609600"/>
          </a:xfrm>
          <a:prstGeom prst="roundRect">
            <a:avLst>
              <a:gd name="adj" fmla="val 16667"/>
            </a:avLst>
          </a:prstGeom>
          <a:solidFill>
            <a:srgbClr val="00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16" name="Text Box 38"/>
          <p:cNvSpPr txBox="1">
            <a:spLocks noChangeArrowheads="1"/>
          </p:cNvSpPr>
          <p:nvPr/>
        </p:nvSpPr>
        <p:spPr bwMode="auto">
          <a:xfrm>
            <a:off x="3859213" y="927100"/>
            <a:ext cx="1193800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2"/>
                </a:solidFill>
                <a:latin typeface="Arial" panose="020B0604020202020204" pitchFamily="34" charset="0"/>
              </a:rPr>
              <a:t>%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2"/>
                </a:solidFill>
                <a:latin typeface="Arial" panose="020B0604020202020204" pitchFamily="34" charset="0"/>
              </a:rPr>
              <a:t>shoppers</a:t>
            </a:r>
          </a:p>
        </p:txBody>
      </p:sp>
      <p:sp>
        <p:nvSpPr>
          <p:cNvPr id="42017" name="Text Box 39"/>
          <p:cNvSpPr txBox="1">
            <a:spLocks noChangeArrowheads="1"/>
          </p:cNvSpPr>
          <p:nvPr/>
        </p:nvSpPr>
        <p:spPr bwMode="auto">
          <a:xfrm>
            <a:off x="4138613" y="1817688"/>
            <a:ext cx="6286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14%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GB" altLang="en-US" sz="18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42018" name="Text Box 40"/>
          <p:cNvSpPr txBox="1">
            <a:spLocks noChangeArrowheads="1"/>
          </p:cNvSpPr>
          <p:nvPr/>
        </p:nvSpPr>
        <p:spPr bwMode="auto">
          <a:xfrm>
            <a:off x="4141788" y="2460625"/>
            <a:ext cx="62865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14%</a:t>
            </a:r>
          </a:p>
        </p:txBody>
      </p:sp>
      <p:sp>
        <p:nvSpPr>
          <p:cNvPr id="42019" name="Text Box 41"/>
          <p:cNvSpPr txBox="1">
            <a:spLocks noChangeArrowheads="1"/>
          </p:cNvSpPr>
          <p:nvPr/>
        </p:nvSpPr>
        <p:spPr bwMode="auto">
          <a:xfrm>
            <a:off x="4205288" y="3130550"/>
            <a:ext cx="50165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9%</a:t>
            </a:r>
          </a:p>
        </p:txBody>
      </p:sp>
      <p:sp>
        <p:nvSpPr>
          <p:cNvPr id="42020" name="Text Box 42"/>
          <p:cNvSpPr txBox="1">
            <a:spLocks noChangeArrowheads="1"/>
          </p:cNvSpPr>
          <p:nvPr/>
        </p:nvSpPr>
        <p:spPr bwMode="auto">
          <a:xfrm>
            <a:off x="4141788" y="3802063"/>
            <a:ext cx="6286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31%</a:t>
            </a:r>
          </a:p>
        </p:txBody>
      </p:sp>
      <p:sp>
        <p:nvSpPr>
          <p:cNvPr id="42021" name="Text Box 43"/>
          <p:cNvSpPr txBox="1">
            <a:spLocks noChangeArrowheads="1"/>
          </p:cNvSpPr>
          <p:nvPr/>
        </p:nvSpPr>
        <p:spPr bwMode="auto">
          <a:xfrm>
            <a:off x="4141788" y="4473575"/>
            <a:ext cx="62865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24%</a:t>
            </a:r>
          </a:p>
        </p:txBody>
      </p:sp>
      <p:sp>
        <p:nvSpPr>
          <p:cNvPr id="42022" name="Text Box 44"/>
          <p:cNvSpPr txBox="1">
            <a:spLocks noChangeArrowheads="1"/>
          </p:cNvSpPr>
          <p:nvPr/>
        </p:nvSpPr>
        <p:spPr bwMode="auto">
          <a:xfrm>
            <a:off x="4006850" y="5146675"/>
            <a:ext cx="89217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8%</a:t>
            </a:r>
          </a:p>
        </p:txBody>
      </p:sp>
      <p:sp>
        <p:nvSpPr>
          <p:cNvPr id="33832" name="Rectangle 2">
            <a:extLst>
              <a:ext uri="{FF2B5EF4-FFF2-40B4-BE49-F238E27FC236}">
                <a16:creationId xmlns="" xmlns:a16="http://schemas.microsoft.com/office/drawing/2014/main" id="{B027D75E-11A1-1441-BCEC-15961E331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"/>
            <a:ext cx="917416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tabLst>
                <a:tab pos="268288" algn="l"/>
              </a:tabLst>
              <a:defRPr/>
            </a:pPr>
            <a:r>
              <a:rPr lang="en-GB" altLang="en-US" sz="2800" b="1" dirty="0">
                <a:solidFill>
                  <a:schemeClr val="tx2"/>
                </a:solidFill>
                <a:latin typeface="+mn-lt"/>
                <a:cs typeface="Times New Roman" pitchFamily="18" charset="0"/>
              </a:rPr>
              <a:t>	Lifestyle Segmentation</a:t>
            </a:r>
          </a:p>
        </p:txBody>
      </p:sp>
      <p:sp>
        <p:nvSpPr>
          <p:cNvPr id="42024" name="AutoShape 8"/>
          <p:cNvSpPr>
            <a:spLocks noChangeArrowheads="1"/>
          </p:cNvSpPr>
          <p:nvPr/>
        </p:nvSpPr>
        <p:spPr bwMode="auto">
          <a:xfrm>
            <a:off x="1214438" y="5103813"/>
            <a:ext cx="2355850" cy="6096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25" name="Text Box 14"/>
          <p:cNvSpPr txBox="1">
            <a:spLocks noChangeArrowheads="1"/>
          </p:cNvSpPr>
          <p:nvPr/>
        </p:nvSpPr>
        <p:spPr bwMode="auto">
          <a:xfrm>
            <a:off x="1719263" y="5226050"/>
            <a:ext cx="1335087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Traditional</a:t>
            </a:r>
          </a:p>
        </p:txBody>
      </p:sp>
      <p:sp>
        <p:nvSpPr>
          <p:cNvPr id="42026" name="AutoShape 23"/>
          <p:cNvSpPr>
            <a:spLocks noChangeArrowheads="1"/>
          </p:cNvSpPr>
          <p:nvPr/>
        </p:nvSpPr>
        <p:spPr bwMode="auto">
          <a:xfrm>
            <a:off x="5364163" y="5099050"/>
            <a:ext cx="2432050" cy="608013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27" name="Text Box 29"/>
          <p:cNvSpPr txBox="1">
            <a:spLocks noChangeArrowheads="1"/>
          </p:cNvSpPr>
          <p:nvPr/>
        </p:nvSpPr>
        <p:spPr bwMode="auto">
          <a:xfrm>
            <a:off x="5419725" y="5084763"/>
            <a:ext cx="23050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200">
                <a:solidFill>
                  <a:schemeClr val="bg1"/>
                </a:solidFill>
                <a:latin typeface="Arial" panose="020B0604020202020204" pitchFamily="34" charset="0"/>
              </a:rPr>
              <a:t>Enjoy the art of cooking but rely on a fixed shopping list so less likely to buy on impulse </a:t>
            </a:r>
          </a:p>
        </p:txBody>
      </p:sp>
      <p:sp>
        <p:nvSpPr>
          <p:cNvPr id="42028" name="AutoShape 37"/>
          <p:cNvSpPr>
            <a:spLocks noChangeArrowheads="1"/>
          </p:cNvSpPr>
          <p:nvPr/>
        </p:nvSpPr>
        <p:spPr bwMode="auto">
          <a:xfrm>
            <a:off x="3741738" y="5105400"/>
            <a:ext cx="1428750" cy="6096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2029" name="Text Box 43"/>
          <p:cNvSpPr txBox="1">
            <a:spLocks noChangeArrowheads="1"/>
          </p:cNvSpPr>
          <p:nvPr/>
        </p:nvSpPr>
        <p:spPr bwMode="auto">
          <a:xfrm>
            <a:off x="4221163" y="5227638"/>
            <a:ext cx="500062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8%</a:t>
            </a:r>
          </a:p>
        </p:txBody>
      </p:sp>
      <p:sp>
        <p:nvSpPr>
          <p:cNvPr id="42030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0" y="6308725"/>
            <a:ext cx="9144000" cy="549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4A7A80A5-4F13-4D33-9769-A155F797C618}" type="slidenum">
              <a:rPr lang="en-US" altLang="en-US" sz="1200" smtClean="0">
                <a:solidFill>
                  <a:srgbClr val="898989"/>
                </a:solidFill>
              </a:rPr>
              <a:pPr algn="ctr"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="" xmlns:a16="http://schemas.microsoft.com/office/drawing/2014/main" id="{4A8E18D1-C03F-3248-891A-D1B195FA366A}"/>
              </a:ext>
            </a:extLst>
          </p:cNvPr>
          <p:cNvSpPr/>
          <p:nvPr/>
        </p:nvSpPr>
        <p:spPr>
          <a:xfrm>
            <a:off x="-30163" y="6092825"/>
            <a:ext cx="9174163" cy="76517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42032" name="Picture 5" descr="duh logo white rgb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156325"/>
            <a:ext cx="1674813" cy="6381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1116013" y="5732463"/>
            <a:ext cx="35861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/>
              <a:t>Source: dunnhumby (2016)</a:t>
            </a:r>
            <a:r>
              <a:rPr lang="en-GB" altLang="en-US" sz="1800" b="1"/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AutoShape 3"/>
          <p:cNvSpPr>
            <a:spLocks noChangeArrowheads="1"/>
          </p:cNvSpPr>
          <p:nvPr/>
        </p:nvSpPr>
        <p:spPr bwMode="auto">
          <a:xfrm>
            <a:off x="1198563" y="927100"/>
            <a:ext cx="2357437" cy="6096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4034" name="AutoShape 4"/>
          <p:cNvSpPr>
            <a:spLocks noChangeArrowheads="1"/>
          </p:cNvSpPr>
          <p:nvPr/>
        </p:nvSpPr>
        <p:spPr bwMode="auto">
          <a:xfrm>
            <a:off x="1198563" y="1666875"/>
            <a:ext cx="2357437" cy="609600"/>
          </a:xfrm>
          <a:prstGeom prst="roundRect">
            <a:avLst>
              <a:gd name="adj" fmla="val 16667"/>
            </a:avLst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4035" name="AutoShape 5"/>
          <p:cNvSpPr>
            <a:spLocks noChangeArrowheads="1"/>
          </p:cNvSpPr>
          <p:nvPr/>
        </p:nvSpPr>
        <p:spPr bwMode="auto">
          <a:xfrm>
            <a:off x="1198563" y="2338388"/>
            <a:ext cx="2357437" cy="609600"/>
          </a:xfrm>
          <a:prstGeom prst="roundRect">
            <a:avLst>
              <a:gd name="adj" fmla="val 16667"/>
            </a:avLst>
          </a:prstGeom>
          <a:solidFill>
            <a:srgbClr val="CC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4036" name="AutoShape 6"/>
          <p:cNvSpPr>
            <a:spLocks noChangeArrowheads="1"/>
          </p:cNvSpPr>
          <p:nvPr/>
        </p:nvSpPr>
        <p:spPr bwMode="auto">
          <a:xfrm>
            <a:off x="1198563" y="3008313"/>
            <a:ext cx="2357437" cy="611187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4037" name="AutoShape 7"/>
          <p:cNvSpPr>
            <a:spLocks noChangeArrowheads="1"/>
          </p:cNvSpPr>
          <p:nvPr/>
        </p:nvSpPr>
        <p:spPr bwMode="auto">
          <a:xfrm>
            <a:off x="1198563" y="3679825"/>
            <a:ext cx="2357437" cy="609600"/>
          </a:xfrm>
          <a:prstGeom prst="roundRect">
            <a:avLst>
              <a:gd name="adj" fmla="val 16667"/>
            </a:avLst>
          </a:prstGeom>
          <a:solidFill>
            <a:srgbClr val="00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4038" name="AutoShape 8"/>
          <p:cNvSpPr>
            <a:spLocks noChangeArrowheads="1"/>
          </p:cNvSpPr>
          <p:nvPr/>
        </p:nvSpPr>
        <p:spPr bwMode="auto">
          <a:xfrm>
            <a:off x="1198563" y="4349750"/>
            <a:ext cx="2357437" cy="609600"/>
          </a:xfrm>
          <a:prstGeom prst="roundRect">
            <a:avLst>
              <a:gd name="adj" fmla="val 16667"/>
            </a:avLst>
          </a:prstGeom>
          <a:solidFill>
            <a:srgbClr val="00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4039" name="Text Box 9"/>
          <p:cNvSpPr txBox="1">
            <a:spLocks noChangeArrowheads="1"/>
          </p:cNvSpPr>
          <p:nvPr/>
        </p:nvSpPr>
        <p:spPr bwMode="auto">
          <a:xfrm>
            <a:off x="1438275" y="1049338"/>
            <a:ext cx="19113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2"/>
                </a:solidFill>
                <a:latin typeface="Arial" panose="020B0604020202020204" pitchFamily="34" charset="0"/>
              </a:rPr>
              <a:t>Family segment</a:t>
            </a:r>
          </a:p>
        </p:txBody>
      </p:sp>
      <p:sp>
        <p:nvSpPr>
          <p:cNvPr id="44040" name="Text Box 10"/>
          <p:cNvSpPr txBox="1">
            <a:spLocks noChangeArrowheads="1"/>
          </p:cNvSpPr>
          <p:nvPr/>
        </p:nvSpPr>
        <p:spPr bwMode="auto">
          <a:xfrm>
            <a:off x="1885950" y="1789113"/>
            <a:ext cx="9493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Roshni</a:t>
            </a:r>
          </a:p>
        </p:txBody>
      </p:sp>
      <p:sp>
        <p:nvSpPr>
          <p:cNvPr id="44041" name="Text Box 11"/>
          <p:cNvSpPr txBox="1">
            <a:spLocks noChangeArrowheads="1"/>
          </p:cNvSpPr>
          <p:nvPr/>
        </p:nvSpPr>
        <p:spPr bwMode="auto">
          <a:xfrm>
            <a:off x="1712913" y="2459038"/>
            <a:ext cx="13081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The Wicks</a:t>
            </a:r>
          </a:p>
        </p:txBody>
      </p:sp>
      <p:sp>
        <p:nvSpPr>
          <p:cNvPr id="44042" name="Text Box 12"/>
          <p:cNvSpPr txBox="1">
            <a:spLocks noChangeArrowheads="1"/>
          </p:cNvSpPr>
          <p:nvPr/>
        </p:nvSpPr>
        <p:spPr bwMode="auto">
          <a:xfrm>
            <a:off x="1689100" y="3130550"/>
            <a:ext cx="143827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The Mayers</a:t>
            </a:r>
          </a:p>
        </p:txBody>
      </p:sp>
      <p:sp>
        <p:nvSpPr>
          <p:cNvPr id="44043" name="Text Box 13"/>
          <p:cNvSpPr txBox="1">
            <a:spLocks noChangeArrowheads="1"/>
          </p:cNvSpPr>
          <p:nvPr/>
        </p:nvSpPr>
        <p:spPr bwMode="auto">
          <a:xfrm>
            <a:off x="1990725" y="3800475"/>
            <a:ext cx="75882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Carol</a:t>
            </a:r>
          </a:p>
        </p:txBody>
      </p:sp>
      <p:sp>
        <p:nvSpPr>
          <p:cNvPr id="44044" name="Text Box 14"/>
          <p:cNvSpPr txBox="1">
            <a:spLocks noChangeArrowheads="1"/>
          </p:cNvSpPr>
          <p:nvPr/>
        </p:nvSpPr>
        <p:spPr bwMode="auto">
          <a:xfrm>
            <a:off x="1979613" y="4471988"/>
            <a:ext cx="7842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Dawn</a:t>
            </a:r>
          </a:p>
        </p:txBody>
      </p:sp>
      <p:sp>
        <p:nvSpPr>
          <p:cNvPr id="44045" name="Text Box 16"/>
          <p:cNvSpPr txBox="1">
            <a:spLocks noChangeArrowheads="1"/>
          </p:cNvSpPr>
          <p:nvPr/>
        </p:nvSpPr>
        <p:spPr bwMode="auto">
          <a:xfrm>
            <a:off x="1957388" y="5143500"/>
            <a:ext cx="812800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Mixed</a:t>
            </a:r>
          </a:p>
        </p:txBody>
      </p:sp>
      <p:sp>
        <p:nvSpPr>
          <p:cNvPr id="44046" name="AutoShape 18"/>
          <p:cNvSpPr>
            <a:spLocks noChangeArrowheads="1"/>
          </p:cNvSpPr>
          <p:nvPr/>
        </p:nvSpPr>
        <p:spPr bwMode="auto">
          <a:xfrm>
            <a:off x="5348288" y="927100"/>
            <a:ext cx="3327400" cy="6096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4047" name="AutoShape 19"/>
          <p:cNvSpPr>
            <a:spLocks noChangeArrowheads="1"/>
          </p:cNvSpPr>
          <p:nvPr/>
        </p:nvSpPr>
        <p:spPr bwMode="auto">
          <a:xfrm>
            <a:off x="5348288" y="1665288"/>
            <a:ext cx="3327400" cy="609600"/>
          </a:xfrm>
          <a:prstGeom prst="roundRect">
            <a:avLst>
              <a:gd name="adj" fmla="val 16667"/>
            </a:avLst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4048" name="AutoShape 20"/>
          <p:cNvSpPr>
            <a:spLocks noChangeArrowheads="1"/>
          </p:cNvSpPr>
          <p:nvPr/>
        </p:nvSpPr>
        <p:spPr bwMode="auto">
          <a:xfrm>
            <a:off x="5348288" y="2335213"/>
            <a:ext cx="3327400" cy="609600"/>
          </a:xfrm>
          <a:prstGeom prst="roundRect">
            <a:avLst>
              <a:gd name="adj" fmla="val 16667"/>
            </a:avLst>
          </a:prstGeom>
          <a:solidFill>
            <a:srgbClr val="CC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4049" name="AutoShape 21"/>
          <p:cNvSpPr>
            <a:spLocks noChangeArrowheads="1"/>
          </p:cNvSpPr>
          <p:nvPr/>
        </p:nvSpPr>
        <p:spPr bwMode="auto">
          <a:xfrm>
            <a:off x="5348288" y="3005138"/>
            <a:ext cx="3327400" cy="609600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4050" name="AutoShape 22"/>
          <p:cNvSpPr>
            <a:spLocks noChangeArrowheads="1"/>
          </p:cNvSpPr>
          <p:nvPr/>
        </p:nvSpPr>
        <p:spPr bwMode="auto">
          <a:xfrm>
            <a:off x="5348288" y="3675063"/>
            <a:ext cx="3327400" cy="608012"/>
          </a:xfrm>
          <a:prstGeom prst="roundRect">
            <a:avLst>
              <a:gd name="adj" fmla="val 16667"/>
            </a:avLst>
          </a:prstGeom>
          <a:solidFill>
            <a:srgbClr val="00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4051" name="AutoShape 23"/>
          <p:cNvSpPr>
            <a:spLocks noChangeArrowheads="1"/>
          </p:cNvSpPr>
          <p:nvPr/>
        </p:nvSpPr>
        <p:spPr bwMode="auto">
          <a:xfrm>
            <a:off x="5348288" y="4344988"/>
            <a:ext cx="3327400" cy="608012"/>
          </a:xfrm>
          <a:prstGeom prst="roundRect">
            <a:avLst>
              <a:gd name="adj" fmla="val 16667"/>
            </a:avLst>
          </a:prstGeom>
          <a:solidFill>
            <a:srgbClr val="00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4052" name="Text Box 24"/>
          <p:cNvSpPr txBox="1">
            <a:spLocks noChangeArrowheads="1"/>
          </p:cNvSpPr>
          <p:nvPr/>
        </p:nvSpPr>
        <p:spPr bwMode="auto">
          <a:xfrm>
            <a:off x="6307138" y="1038225"/>
            <a:ext cx="1438275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2"/>
                </a:solidFill>
                <a:latin typeface="Arial" panose="020B0604020202020204" pitchFamily="34" charset="0"/>
              </a:rPr>
              <a:t>Description</a:t>
            </a:r>
          </a:p>
        </p:txBody>
      </p:sp>
      <p:sp>
        <p:nvSpPr>
          <p:cNvPr id="44053" name="Text Box 25"/>
          <p:cNvSpPr txBox="1">
            <a:spLocks noChangeArrowheads="1"/>
          </p:cNvSpPr>
          <p:nvPr/>
        </p:nvSpPr>
        <p:spPr bwMode="auto">
          <a:xfrm>
            <a:off x="5348288" y="1662113"/>
            <a:ext cx="33274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en-GB" altLang="en-US" sz="1200" b="1">
                <a:solidFill>
                  <a:schemeClr val="bg1"/>
                </a:solidFill>
              </a:rPr>
              <a:t>Balancing work and socialising makes for busy, interesting but occasionally challenging lives for young people without children</a:t>
            </a:r>
            <a:endParaRPr lang="en-GB" altLang="en-US" sz="1200">
              <a:solidFill>
                <a:schemeClr val="bg1"/>
              </a:solidFill>
            </a:endParaRPr>
          </a:p>
        </p:txBody>
      </p:sp>
      <p:sp>
        <p:nvSpPr>
          <p:cNvPr id="44054" name="Text Box 26"/>
          <p:cNvSpPr txBox="1">
            <a:spLocks noChangeArrowheads="1"/>
          </p:cNvSpPr>
          <p:nvPr/>
        </p:nvSpPr>
        <p:spPr bwMode="auto">
          <a:xfrm>
            <a:off x="5349875" y="2438400"/>
            <a:ext cx="332740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en-GB" altLang="en-US" sz="1200" b="1">
                <a:solidFill>
                  <a:schemeClr val="bg1"/>
                </a:solidFill>
              </a:rPr>
              <a:t>Tired, stressed and stretched, lower affluent families find life a battle</a:t>
            </a:r>
            <a:endParaRPr lang="en-GB" altLang="en-US" sz="12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44055" name="Text Box 27"/>
          <p:cNvSpPr txBox="1">
            <a:spLocks noChangeArrowheads="1"/>
          </p:cNvSpPr>
          <p:nvPr/>
        </p:nvSpPr>
        <p:spPr bwMode="auto">
          <a:xfrm>
            <a:off x="5348288" y="3055938"/>
            <a:ext cx="3255962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en-GB" altLang="en-US" sz="1200" b="1">
                <a:solidFill>
                  <a:schemeClr val="bg1"/>
                </a:solidFill>
              </a:rPr>
              <a:t>Busy, stressed and stretched, higher affluent families are trying to do it all</a:t>
            </a:r>
            <a:endParaRPr lang="en-GB" altLang="en-US" sz="12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44056" name="Text Box 28"/>
          <p:cNvSpPr txBox="1">
            <a:spLocks noChangeArrowheads="1"/>
          </p:cNvSpPr>
          <p:nvPr/>
        </p:nvSpPr>
        <p:spPr bwMode="auto">
          <a:xfrm>
            <a:off x="5419725" y="3752850"/>
            <a:ext cx="3255963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200" b="1">
                <a:solidFill>
                  <a:schemeClr val="bg1"/>
                </a:solidFill>
              </a:rPr>
              <a:t>Life is simpler for the lower affluent empty nesters</a:t>
            </a:r>
            <a:endParaRPr lang="en-GB" altLang="en-US" sz="12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44057" name="Text Box 29"/>
          <p:cNvSpPr txBox="1">
            <a:spLocks noChangeArrowheads="1"/>
          </p:cNvSpPr>
          <p:nvPr/>
        </p:nvSpPr>
        <p:spPr bwMode="auto">
          <a:xfrm>
            <a:off x="5348288" y="4394200"/>
            <a:ext cx="3255962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en-GB" altLang="en-US" sz="1200" b="1">
                <a:solidFill>
                  <a:schemeClr val="bg1"/>
                </a:solidFill>
              </a:rPr>
              <a:t>The high affluent post family have both the money and time to enjoy themselves</a:t>
            </a:r>
            <a:endParaRPr lang="en-GB" altLang="en-US" sz="12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44058" name="AutoShape 32"/>
          <p:cNvSpPr>
            <a:spLocks noChangeArrowheads="1"/>
          </p:cNvSpPr>
          <p:nvPr/>
        </p:nvSpPr>
        <p:spPr bwMode="auto">
          <a:xfrm>
            <a:off x="3725863" y="927100"/>
            <a:ext cx="1430337" cy="6096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4059" name="AutoShape 33"/>
          <p:cNvSpPr>
            <a:spLocks noChangeArrowheads="1"/>
          </p:cNvSpPr>
          <p:nvPr/>
        </p:nvSpPr>
        <p:spPr bwMode="auto">
          <a:xfrm>
            <a:off x="3725863" y="1666875"/>
            <a:ext cx="1430337" cy="611188"/>
          </a:xfrm>
          <a:prstGeom prst="roundRect">
            <a:avLst>
              <a:gd name="adj" fmla="val 16667"/>
            </a:avLst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4060" name="AutoShape 34"/>
          <p:cNvSpPr>
            <a:spLocks noChangeArrowheads="1"/>
          </p:cNvSpPr>
          <p:nvPr/>
        </p:nvSpPr>
        <p:spPr bwMode="auto">
          <a:xfrm>
            <a:off x="3725863" y="2338388"/>
            <a:ext cx="1430337" cy="611187"/>
          </a:xfrm>
          <a:prstGeom prst="roundRect">
            <a:avLst>
              <a:gd name="adj" fmla="val 16667"/>
            </a:avLst>
          </a:prstGeom>
          <a:solidFill>
            <a:srgbClr val="CC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4061" name="AutoShape 35"/>
          <p:cNvSpPr>
            <a:spLocks noChangeArrowheads="1"/>
          </p:cNvSpPr>
          <p:nvPr/>
        </p:nvSpPr>
        <p:spPr bwMode="auto">
          <a:xfrm>
            <a:off x="3725863" y="3008313"/>
            <a:ext cx="1430337" cy="612775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4062" name="AutoShape 36"/>
          <p:cNvSpPr>
            <a:spLocks noChangeArrowheads="1"/>
          </p:cNvSpPr>
          <p:nvPr/>
        </p:nvSpPr>
        <p:spPr bwMode="auto">
          <a:xfrm>
            <a:off x="3725863" y="3679825"/>
            <a:ext cx="1430337" cy="611188"/>
          </a:xfrm>
          <a:prstGeom prst="roundRect">
            <a:avLst>
              <a:gd name="adj" fmla="val 16667"/>
            </a:avLst>
          </a:prstGeom>
          <a:solidFill>
            <a:srgbClr val="0099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4063" name="AutoShape 37"/>
          <p:cNvSpPr>
            <a:spLocks noChangeArrowheads="1"/>
          </p:cNvSpPr>
          <p:nvPr/>
        </p:nvSpPr>
        <p:spPr bwMode="auto">
          <a:xfrm>
            <a:off x="3725863" y="4351338"/>
            <a:ext cx="1430337" cy="609600"/>
          </a:xfrm>
          <a:prstGeom prst="roundRect">
            <a:avLst>
              <a:gd name="adj" fmla="val 16667"/>
            </a:avLst>
          </a:prstGeom>
          <a:solidFill>
            <a:srgbClr val="009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44064" name="Text Box 38"/>
          <p:cNvSpPr txBox="1">
            <a:spLocks noChangeArrowheads="1"/>
          </p:cNvSpPr>
          <p:nvPr/>
        </p:nvSpPr>
        <p:spPr bwMode="auto">
          <a:xfrm>
            <a:off x="3859213" y="927100"/>
            <a:ext cx="1193800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2"/>
                </a:solidFill>
                <a:latin typeface="Arial" panose="020B0604020202020204" pitchFamily="34" charset="0"/>
              </a:rPr>
              <a:t>%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accent2"/>
                </a:solidFill>
                <a:latin typeface="Arial" panose="020B0604020202020204" pitchFamily="34" charset="0"/>
              </a:rPr>
              <a:t>shoppers</a:t>
            </a:r>
          </a:p>
        </p:txBody>
      </p:sp>
      <p:sp>
        <p:nvSpPr>
          <p:cNvPr id="44065" name="Text Box 39"/>
          <p:cNvSpPr txBox="1">
            <a:spLocks noChangeArrowheads="1"/>
          </p:cNvSpPr>
          <p:nvPr/>
        </p:nvSpPr>
        <p:spPr bwMode="auto">
          <a:xfrm>
            <a:off x="4138613" y="1817688"/>
            <a:ext cx="62865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21%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GB" altLang="en-US" sz="1800" b="1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44066" name="Text Box 40"/>
          <p:cNvSpPr txBox="1">
            <a:spLocks noChangeArrowheads="1"/>
          </p:cNvSpPr>
          <p:nvPr/>
        </p:nvSpPr>
        <p:spPr bwMode="auto">
          <a:xfrm>
            <a:off x="4141788" y="2460625"/>
            <a:ext cx="62865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18%</a:t>
            </a:r>
          </a:p>
        </p:txBody>
      </p:sp>
      <p:sp>
        <p:nvSpPr>
          <p:cNvPr id="44067" name="Text Box 41"/>
          <p:cNvSpPr txBox="1">
            <a:spLocks noChangeArrowheads="1"/>
          </p:cNvSpPr>
          <p:nvPr/>
        </p:nvSpPr>
        <p:spPr bwMode="auto">
          <a:xfrm>
            <a:off x="4141788" y="3130550"/>
            <a:ext cx="62865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13%</a:t>
            </a:r>
          </a:p>
        </p:txBody>
      </p:sp>
      <p:sp>
        <p:nvSpPr>
          <p:cNvPr id="44068" name="Text Box 42"/>
          <p:cNvSpPr txBox="1">
            <a:spLocks noChangeArrowheads="1"/>
          </p:cNvSpPr>
          <p:nvPr/>
        </p:nvSpPr>
        <p:spPr bwMode="auto">
          <a:xfrm>
            <a:off x="4141788" y="3802063"/>
            <a:ext cx="6286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19%</a:t>
            </a:r>
          </a:p>
        </p:txBody>
      </p:sp>
      <p:sp>
        <p:nvSpPr>
          <p:cNvPr id="44069" name="Text Box 43"/>
          <p:cNvSpPr txBox="1">
            <a:spLocks noChangeArrowheads="1"/>
          </p:cNvSpPr>
          <p:nvPr/>
        </p:nvSpPr>
        <p:spPr bwMode="auto">
          <a:xfrm>
            <a:off x="4141788" y="4473575"/>
            <a:ext cx="62865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29%</a:t>
            </a:r>
          </a:p>
        </p:txBody>
      </p:sp>
      <p:sp>
        <p:nvSpPr>
          <p:cNvPr id="44070" name="Text Box 44"/>
          <p:cNvSpPr txBox="1">
            <a:spLocks noChangeArrowheads="1"/>
          </p:cNvSpPr>
          <p:nvPr/>
        </p:nvSpPr>
        <p:spPr bwMode="auto">
          <a:xfrm>
            <a:off x="4006850" y="5146675"/>
            <a:ext cx="89217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8%</a:t>
            </a:r>
          </a:p>
        </p:txBody>
      </p:sp>
      <p:sp>
        <p:nvSpPr>
          <p:cNvPr id="33832" name="Rectangle 2">
            <a:extLst>
              <a:ext uri="{FF2B5EF4-FFF2-40B4-BE49-F238E27FC236}">
                <a16:creationId xmlns="" xmlns:a16="http://schemas.microsoft.com/office/drawing/2014/main" id="{89D9EDE8-87ED-9B45-989D-3431A1853F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75"/>
            <a:ext cx="917416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tabLst>
                <a:tab pos="268288" algn="l"/>
              </a:tabLst>
              <a:defRPr/>
            </a:pPr>
            <a:r>
              <a:rPr lang="en-GB" altLang="en-US" sz="2800" b="1" dirty="0">
                <a:solidFill>
                  <a:schemeClr val="tx2"/>
                </a:solidFill>
                <a:latin typeface="+mn-lt"/>
                <a:cs typeface="Times New Roman" pitchFamily="18" charset="0"/>
              </a:rPr>
              <a:t>	Family Segmentation</a:t>
            </a:r>
          </a:p>
        </p:txBody>
      </p:sp>
      <p:sp>
        <p:nvSpPr>
          <p:cNvPr id="44072" name="Text Box 14"/>
          <p:cNvSpPr txBox="1">
            <a:spLocks noChangeArrowheads="1"/>
          </p:cNvSpPr>
          <p:nvPr/>
        </p:nvSpPr>
        <p:spPr bwMode="auto">
          <a:xfrm>
            <a:off x="1719263" y="5226050"/>
            <a:ext cx="1335087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Traditional</a:t>
            </a:r>
          </a:p>
        </p:txBody>
      </p:sp>
      <p:sp>
        <p:nvSpPr>
          <p:cNvPr id="44073" name="Text Box 43"/>
          <p:cNvSpPr txBox="1">
            <a:spLocks noChangeArrowheads="1"/>
          </p:cNvSpPr>
          <p:nvPr/>
        </p:nvSpPr>
        <p:spPr bwMode="auto">
          <a:xfrm>
            <a:off x="4124325" y="5227638"/>
            <a:ext cx="69373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63" tIns="41480" rIns="82963" bIns="41480">
            <a:spAutoFit/>
          </a:bodyPr>
          <a:lstStyle>
            <a:lvl1pPr defTabSz="83502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835025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835025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835025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8350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8.2%</a:t>
            </a:r>
          </a:p>
        </p:txBody>
      </p:sp>
      <p:sp>
        <p:nvSpPr>
          <p:cNvPr id="4407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0" y="6308725"/>
            <a:ext cx="9144000" cy="549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D2831FDB-BEB9-4E0B-BAC1-67F151246600}" type="slidenum">
              <a:rPr lang="en-US" altLang="en-US" sz="1200" smtClean="0">
                <a:solidFill>
                  <a:srgbClr val="898989"/>
                </a:solidFill>
              </a:rPr>
              <a:pPr algn="ctr"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="" xmlns:a16="http://schemas.microsoft.com/office/drawing/2014/main" id="{D210AD4A-33D0-774C-9DF9-A557BA5013FC}"/>
              </a:ext>
            </a:extLst>
          </p:cNvPr>
          <p:cNvSpPr/>
          <p:nvPr/>
        </p:nvSpPr>
        <p:spPr>
          <a:xfrm>
            <a:off x="-30163" y="6092825"/>
            <a:ext cx="9174163" cy="76517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44076" name="Picture 5" descr="duh logo white rgb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156325"/>
            <a:ext cx="1674813" cy="6381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1198563" y="5226050"/>
            <a:ext cx="35861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/>
              <a:t>Source: dunnhumby (2016)</a:t>
            </a:r>
            <a:r>
              <a:rPr lang="en-GB" altLang="en-US" sz="1800" b="1"/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="" xmlns:a16="http://schemas.microsoft.com/office/drawing/2014/main" id="{862ADB40-955B-934A-BB9E-5DF9B27A8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49500"/>
            <a:ext cx="9144000" cy="576263"/>
          </a:xfrm>
        </p:spPr>
        <p:txBody>
          <a:bodyPr/>
          <a:lstStyle/>
          <a:p>
            <a:pPr>
              <a:tabLst>
                <a:tab pos="268288" algn="l"/>
              </a:tabLst>
              <a:defRPr/>
            </a:pPr>
            <a:r>
              <a:rPr lang="en-GB" altLang="en-US" sz="4000" b="1" dirty="0">
                <a:solidFill>
                  <a:srgbClr val="385D8A"/>
                </a:solidFill>
                <a:latin typeface="+mn-lt"/>
                <a:cs typeface="Times New Roman" pitchFamily="18" charset="0"/>
              </a:rPr>
              <a:t>Summary &amp; Recommendations</a:t>
            </a:r>
            <a:endParaRPr lang="en-GB" altLang="en-US" sz="3200" dirty="0"/>
          </a:p>
        </p:txBody>
      </p:sp>
      <p:sp>
        <p:nvSpPr>
          <p:cNvPr id="1843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0" y="6308725"/>
            <a:ext cx="9144000" cy="549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E13E8353-A6AD-4D43-857D-7365B2A9533C}" type="slidenum">
              <a:rPr lang="en-US" altLang="en-US" sz="1200" smtClean="0">
                <a:solidFill>
                  <a:srgbClr val="898989"/>
                </a:solidFill>
              </a:rPr>
              <a:pPr algn="ctr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A48AF636-8BE2-BB47-BA1C-AE5B20E65F7D}"/>
              </a:ext>
            </a:extLst>
          </p:cNvPr>
          <p:cNvSpPr/>
          <p:nvPr/>
        </p:nvSpPr>
        <p:spPr>
          <a:xfrm>
            <a:off x="-30163" y="6092825"/>
            <a:ext cx="9174163" cy="76517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18436" name="Picture 5" descr="duh logo white rgb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156325"/>
            <a:ext cx="1674813" cy="6381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="" xmlns:a16="http://schemas.microsoft.com/office/drawing/2014/main" id="{96EDC64A-EE86-3B47-B447-25AEC4489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2438"/>
          </a:xfrm>
        </p:spPr>
        <p:txBody>
          <a:bodyPr/>
          <a:lstStyle/>
          <a:p>
            <a:pPr algn="l">
              <a:tabLst>
                <a:tab pos="268288" algn="l"/>
              </a:tabLst>
              <a:defRPr/>
            </a:pPr>
            <a:r>
              <a:rPr lang="en-GB" altLang="en-US" sz="2800" b="1" dirty="0">
                <a:solidFill>
                  <a:srgbClr val="385D8A"/>
                </a:solidFill>
                <a:latin typeface="+mn-lt"/>
                <a:cs typeface="Times New Roman" pitchFamily="18" charset="0"/>
              </a:rPr>
              <a:t>Overview</a:t>
            </a:r>
            <a:endParaRPr lang="en-GB" altLang="en-US" sz="3200" dirty="0"/>
          </a:p>
        </p:txBody>
      </p:sp>
      <p:sp>
        <p:nvSpPr>
          <p:cNvPr id="19458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0" y="6308725"/>
            <a:ext cx="9144000" cy="549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1C61A80C-CF7E-4F60-B006-2009F0B77310}" type="slidenum">
              <a:rPr lang="en-US" altLang="en-US" sz="1200" smtClean="0">
                <a:solidFill>
                  <a:srgbClr val="898989"/>
                </a:solidFill>
              </a:rPr>
              <a:pPr algn="ctr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19A1559C-CEAA-D24A-89A2-4831C62ABDCF}"/>
              </a:ext>
            </a:extLst>
          </p:cNvPr>
          <p:cNvSpPr/>
          <p:nvPr/>
        </p:nvSpPr>
        <p:spPr>
          <a:xfrm>
            <a:off x="-30163" y="6092825"/>
            <a:ext cx="9174163" cy="76517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19460" name="Picture 5" descr="duh logo white rgb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156325"/>
            <a:ext cx="1674813" cy="6381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Table 2">
            <a:extLst>
              <a:ext uri="{FF2B5EF4-FFF2-40B4-BE49-F238E27FC236}">
                <a16:creationId xmlns="" xmlns:a16="http://schemas.microsoft.com/office/drawing/2014/main" id="{239E3F67-7052-DF49-A8B6-85E8DEEDBD5B}"/>
              </a:ext>
            </a:extLst>
          </p:cNvPr>
          <p:cNvGraphicFramePr>
            <a:graphicFrameLocks noGrp="1"/>
          </p:cNvGraphicFramePr>
          <p:nvPr/>
        </p:nvGraphicFramePr>
        <p:xfrm>
          <a:off x="84138" y="455613"/>
          <a:ext cx="8928100" cy="5364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5299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9170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91702">
                  <a:extLst>
                    <a:ext uri="{9D8B030D-6E8A-4147-A177-3AD203B41FA5}">
                      <a16:colId xmlns="" xmlns:a16="http://schemas.microsoft.com/office/drawing/2014/main" val="2668733960"/>
                    </a:ext>
                  </a:extLst>
                </a:gridCol>
                <a:gridCol w="891702">
                  <a:extLst>
                    <a:ext uri="{9D8B030D-6E8A-4147-A177-3AD203B41FA5}">
                      <a16:colId xmlns="" xmlns:a16="http://schemas.microsoft.com/office/drawing/2014/main" val="3916505960"/>
                    </a:ext>
                  </a:extLst>
                </a:gridCol>
              </a:tblGrid>
              <a:tr h="318842">
                <a:tc>
                  <a:txBody>
                    <a:bodyPr/>
                    <a:lstStyle/>
                    <a:p>
                      <a:r>
                        <a:rPr lang="en-GB" sz="1400" b="0" dirty="0"/>
                        <a:t>Performance Measure</a:t>
                      </a:r>
                    </a:p>
                  </a:txBody>
                  <a:tcPr marL="91445" marR="91445" marT="45661" marB="45661"/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en-GB" sz="1400" b="0" dirty="0"/>
                        <a:t>SKU1</a:t>
                      </a:r>
                    </a:p>
                  </a:txBody>
                  <a:tcPr marL="91445" marR="91445" marT="45661" marB="4566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SKU2</a:t>
                      </a:r>
                    </a:p>
                  </a:txBody>
                  <a:tcPr marL="91445" marR="91445" marT="45661" marB="4566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/>
                        <a:t>SKU3</a:t>
                      </a:r>
                    </a:p>
                  </a:txBody>
                  <a:tcPr marL="91445" marR="91445" marT="45661" marB="45661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8842">
                <a:tc>
                  <a:txBody>
                    <a:bodyPr/>
                    <a:lstStyle/>
                    <a:p>
                      <a:r>
                        <a:rPr lang="en-GB" altLang="en-US" sz="1400" dirty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1. Sales growing? (Slide 9)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661" marB="4566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91445" marR="91445" marT="45661" marB="45661" anchor="ctr">
                    <a:solidFill>
                      <a:srgbClr val="09C4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91445" marR="91445" marT="45661" marB="45661" anchor="ctr">
                    <a:solidFill>
                      <a:srgbClr val="09C4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No</a:t>
                      </a:r>
                    </a:p>
                  </a:txBody>
                  <a:tcPr marL="91445" marR="91445" marT="45661" marB="45661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18842"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2. Sales growth &gt; product group as a whole? </a:t>
                      </a:r>
                      <a:r>
                        <a:rPr lang="en-GB" altLang="en-US" sz="1400" dirty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(Slide 9)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661" marB="4566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91445" marR="91445" marT="45661" marB="45661" anchor="ctr">
                    <a:solidFill>
                      <a:srgbClr val="09C4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91445" marR="91445" marT="45661" marB="45661" anchor="ctr">
                    <a:solidFill>
                      <a:srgbClr val="09C4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Yes</a:t>
                      </a:r>
                    </a:p>
                  </a:txBody>
                  <a:tcPr marL="91445" marR="91445" marT="45661" marB="45661" anchor="ctr">
                    <a:solidFill>
                      <a:srgbClr val="09C4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4682">
                <a:tc>
                  <a:txBody>
                    <a:bodyPr/>
                    <a:lstStyle/>
                    <a:p>
                      <a:r>
                        <a:rPr lang="en-GB" altLang="en-US" sz="1400" dirty="0">
                          <a:solidFill>
                            <a:schemeClr val="tx1"/>
                          </a:solidFill>
                          <a:cs typeface="Times New Roman" pitchFamily="18" charset="0"/>
                        </a:rPr>
                        <a:t>3. Penetration growing? </a:t>
                      </a:r>
                      <a:r>
                        <a:rPr lang="en-GB" altLang="en-US" sz="1400" dirty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(Slide 9)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661" marB="4566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91445" marR="91445" marT="45661" marB="45661" anchor="ctr">
                    <a:solidFill>
                      <a:srgbClr val="09C4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91445" marR="91445" marT="45661" marB="45661" anchor="ctr">
                    <a:solidFill>
                      <a:srgbClr val="09C4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No</a:t>
                      </a:r>
                    </a:p>
                  </a:txBody>
                  <a:tcPr marL="91445" marR="91445" marT="45661" marB="45661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29147">
                <a:tc>
                  <a:txBody>
                    <a:bodyPr/>
                    <a:lstStyle/>
                    <a:p>
                      <a:r>
                        <a:rPr lang="en-GB" altLang="en-US" sz="1400" dirty="0">
                          <a:solidFill>
                            <a:schemeClr val="tx1"/>
                          </a:solidFill>
                          <a:cs typeface="Times New Roman" pitchFamily="18" charset="0"/>
                        </a:rPr>
                        <a:t>4. Penetration &gt;</a:t>
                      </a:r>
                      <a:r>
                        <a:rPr lang="en-GB" altLang="en-US" sz="1400" baseline="0" dirty="0">
                          <a:solidFill>
                            <a:schemeClr val="tx1"/>
                          </a:solidFill>
                          <a:cs typeface="Times New Roman" pitchFamily="18" charset="0"/>
                        </a:rPr>
                        <a:t> </a:t>
                      </a:r>
                      <a:r>
                        <a:rPr lang="en-GB" altLang="en-US" sz="1400" dirty="0">
                          <a:solidFill>
                            <a:schemeClr val="tx1"/>
                          </a:solidFill>
                          <a:cs typeface="Times New Roman" pitchFamily="18" charset="0"/>
                        </a:rPr>
                        <a:t>average for all SKUs? </a:t>
                      </a:r>
                      <a:r>
                        <a:rPr lang="en-GB" altLang="en-US" sz="1400" dirty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(Slide 9)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661" marB="4566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 marL="91445" marR="91445" marT="45661" marB="45661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91445" marR="91445" marT="45661" marB="45661" anchor="ctr">
                    <a:solidFill>
                      <a:srgbClr val="09C4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91445" marR="91445" marT="45661" marB="45661" anchor="ctr">
                    <a:solidFill>
                      <a:srgbClr val="09C4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18842"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5. Growth</a:t>
                      </a:r>
                      <a:r>
                        <a:rPr lang="en-GB" sz="1400" baseline="0" dirty="0">
                          <a:solidFill>
                            <a:schemeClr val="tx1"/>
                          </a:solidFill>
                        </a:rPr>
                        <a:t> in penetration &gt; growth in distribution? (Slide 9)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661" marB="4566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No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1445" marR="91445" marT="45661" marB="45661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No</a:t>
                      </a:r>
                      <a:endParaRPr kumimoji="0" lang="en-GB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1445" marR="91445" marT="45661" marB="45661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 marL="91445" marR="91445" marT="45661" marB="45661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44110"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5. Repeat rate growing? </a:t>
                      </a:r>
                      <a:r>
                        <a:rPr lang="en-GB" altLang="en-US" sz="1400" dirty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(Slide 9)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661" marB="4566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91445" marR="91445" marT="45661" marB="45661" anchor="ctr">
                    <a:solidFill>
                      <a:srgbClr val="09C4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91445" marR="91445" marT="45661" marB="45661" anchor="ctr">
                    <a:solidFill>
                      <a:srgbClr val="09C4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No</a:t>
                      </a:r>
                    </a:p>
                  </a:txBody>
                  <a:tcPr marL="91445" marR="91445" marT="45661" marB="45661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18842">
                <a:tc>
                  <a:txBody>
                    <a:bodyPr/>
                    <a:lstStyle/>
                    <a:p>
                      <a:r>
                        <a:rPr lang="en-GB" altLang="en-US" sz="1400" dirty="0">
                          <a:solidFill>
                            <a:schemeClr val="tx1"/>
                          </a:solidFill>
                          <a:cs typeface="Times New Roman" pitchFamily="18" charset="0"/>
                        </a:rPr>
                        <a:t>6. Repeat rate &gt;</a:t>
                      </a:r>
                      <a:r>
                        <a:rPr lang="en-GB" altLang="en-US" sz="1400" baseline="0" dirty="0">
                          <a:solidFill>
                            <a:schemeClr val="tx1"/>
                          </a:solidFill>
                          <a:cs typeface="Times New Roman" pitchFamily="18" charset="0"/>
                        </a:rPr>
                        <a:t> </a:t>
                      </a:r>
                      <a:r>
                        <a:rPr lang="en-GB" altLang="en-US" sz="1400" dirty="0">
                          <a:solidFill>
                            <a:schemeClr val="tx1"/>
                          </a:solidFill>
                          <a:cs typeface="Times New Roman" pitchFamily="18" charset="0"/>
                        </a:rPr>
                        <a:t>average for all SKUs? </a:t>
                      </a:r>
                      <a:r>
                        <a:rPr lang="en-GB" altLang="en-US" sz="1400" dirty="0">
                          <a:solidFill>
                            <a:schemeClr val="tx1"/>
                          </a:solidFill>
                          <a:latin typeface="+mn-lt"/>
                          <a:cs typeface="Times New Roman" pitchFamily="18" charset="0"/>
                        </a:rPr>
                        <a:t>(Slide 9)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marL="91445" marR="91445" marT="45661" marB="45661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No</a:t>
                      </a:r>
                    </a:p>
                  </a:txBody>
                  <a:tcPr marL="91445" marR="91445" marT="45661" marB="45661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91445" marR="91445" marT="45661" marB="45661" anchor="ctr">
                    <a:solidFill>
                      <a:srgbClr val="09C4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 marL="91445" marR="91445" marT="45661" marB="45661" anchor="ctr">
                    <a:solidFill>
                      <a:srgbClr val="09C4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18842">
                <a:tc>
                  <a:txBody>
                    <a:bodyPr/>
                    <a:lstStyle/>
                    <a:p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8. Meeting a distinct need? (Slide 13-15)</a:t>
                      </a:r>
                    </a:p>
                  </a:txBody>
                  <a:tcPr marL="91445" marR="91445" marT="45661" marB="4566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Yes</a:t>
                      </a:r>
                    </a:p>
                  </a:txBody>
                  <a:tcPr marL="91445" marR="91445" marT="45661" marB="45661" anchor="ctr">
                    <a:solidFill>
                      <a:srgbClr val="09C4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No</a:t>
                      </a:r>
                    </a:p>
                  </a:txBody>
                  <a:tcPr marL="91445" marR="91445" marT="45661" marB="45661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Yes</a:t>
                      </a:r>
                    </a:p>
                  </a:txBody>
                  <a:tcPr marL="91445" marR="91445" marT="45661" marB="45661" anchor="ctr">
                    <a:solidFill>
                      <a:srgbClr val="09C4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188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9. Strong</a:t>
                      </a:r>
                      <a:r>
                        <a:rPr lang="en-GB" sz="1400" baseline="0" dirty="0">
                          <a:solidFill>
                            <a:schemeClr val="tx1"/>
                          </a:solidFill>
                        </a:rPr>
                        <a:t> (brand) demand in top performing stores</a:t>
                      </a:r>
                      <a:r>
                        <a:rPr lang="en-GB" altLang="en-US" sz="1400" dirty="0">
                          <a:solidFill>
                            <a:schemeClr val="tx1"/>
                          </a:solidFill>
                          <a:cs typeface="Times New Roman" pitchFamily="18" charset="0"/>
                        </a:rPr>
                        <a:t>? (Slide 18)</a:t>
                      </a:r>
                    </a:p>
                  </a:txBody>
                  <a:tcPr marL="91445" marR="91445" marT="45661" marB="45661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Yes</a:t>
                      </a:r>
                    </a:p>
                  </a:txBody>
                  <a:tcPr marL="91445" marR="91445" marT="45661" marB="45661" anchor="ctr">
                    <a:solidFill>
                      <a:srgbClr val="09C4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91445" marR="91445" marT="45661" marB="45661" anchor="ctr">
                    <a:solidFill>
                      <a:srgbClr val="09C4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91445" marR="91445" marT="45661" marB="45661" anchor="ctr">
                    <a:solidFill>
                      <a:srgbClr val="09C4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046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1400" dirty="0">
                          <a:solidFill>
                            <a:schemeClr val="tx1"/>
                          </a:solidFill>
                          <a:cs typeface="Times New Roman" pitchFamily="18" charset="0"/>
                        </a:rPr>
                        <a:t>10. Short ‘tail of insignificance’? (Slide 18)</a:t>
                      </a:r>
                    </a:p>
                  </a:txBody>
                  <a:tcPr marL="91445" marR="91445" marT="45661" marB="45661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Yes</a:t>
                      </a:r>
                    </a:p>
                  </a:txBody>
                  <a:tcPr marL="91445" marR="91445" marT="45661" marB="45661" anchor="ctr">
                    <a:solidFill>
                      <a:srgbClr val="09C4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91445" marR="91445" marT="45661" marB="45661" anchor="ctr">
                    <a:solidFill>
                      <a:srgbClr val="09C4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91445" marR="91445" marT="45661" marB="45661" anchor="ctr">
                    <a:solidFill>
                      <a:srgbClr val="09C4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188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1400" dirty="0">
                          <a:solidFill>
                            <a:schemeClr val="tx1"/>
                          </a:solidFill>
                          <a:cs typeface="Times New Roman" pitchFamily="18" charset="0"/>
                        </a:rPr>
                        <a:t>11. Strong local~ (brand) demand? (Slide 19)</a:t>
                      </a:r>
                    </a:p>
                  </a:txBody>
                  <a:tcPr marL="91445" marR="91445" marT="45661" marB="45661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400" dirty="0"/>
                        <a:t>Yes</a:t>
                      </a:r>
                    </a:p>
                  </a:txBody>
                  <a:tcPr marL="91445" marR="91445" marT="45661" marB="45661" anchor="ctr">
                    <a:solidFill>
                      <a:srgbClr val="09C4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91445" marR="91445" marT="45661" marB="45661" anchor="ctr">
                    <a:solidFill>
                      <a:srgbClr val="09C4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 marL="91445" marR="91445" marT="45661" marB="45661" anchor="ctr">
                    <a:solidFill>
                      <a:srgbClr val="09C4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542124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u="sng" dirty="0">
                          <a:solidFill>
                            <a:schemeClr val="bg1"/>
                          </a:solidFill>
                        </a:rPr>
                        <a:t>Recommendation</a:t>
                      </a:r>
                      <a:r>
                        <a:rPr lang="en-GB" sz="1400" b="0" u="sng" baseline="0" dirty="0">
                          <a:solidFill>
                            <a:schemeClr val="bg1"/>
                          </a:solidFill>
                        </a:rPr>
                        <a:t> 1</a:t>
                      </a:r>
                      <a:r>
                        <a:rPr lang="en-GB" sz="1400" b="1" baseline="0" dirty="0">
                          <a:solidFill>
                            <a:schemeClr val="bg1"/>
                          </a:solidFill>
                        </a:rPr>
                        <a:t>: </a:t>
                      </a:r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Focus on your</a:t>
                      </a:r>
                      <a:r>
                        <a:rPr lang="en-GB" sz="14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core stores </a:t>
                      </a:r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– those in</a:t>
                      </a:r>
                      <a:r>
                        <a:rPr lang="en-GB" sz="1400" baseline="0" dirty="0">
                          <a:solidFill>
                            <a:schemeClr val="bg1"/>
                          </a:solidFill>
                        </a:rPr>
                        <a:t> which demand (penetration) is highest. This will ensure you get the best return on the allocation of your (limited) marketing resources. </a:t>
                      </a:r>
                    </a:p>
                  </a:txBody>
                  <a:tcPr marL="91445" marR="91445" marT="45661" marB="45661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91445" marR="91445" marT="45661" marB="45661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0" dirty="0">
                        <a:solidFill>
                          <a:schemeClr val="bg1"/>
                        </a:solidFill>
                      </a:endParaRPr>
                    </a:p>
                  </a:txBody>
                  <a:tcPr marL="91445" marR="91445" marT="45661" marB="45661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988683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u="sng" dirty="0">
                          <a:solidFill>
                            <a:schemeClr val="bg1"/>
                          </a:solidFill>
                        </a:rPr>
                        <a:t>Recommendation</a:t>
                      </a:r>
                      <a:r>
                        <a:rPr lang="en-GB" sz="1400" b="0" u="sng" baseline="0" dirty="0">
                          <a:solidFill>
                            <a:schemeClr val="bg1"/>
                          </a:solidFill>
                        </a:rPr>
                        <a:t> 2</a:t>
                      </a:r>
                      <a:r>
                        <a:rPr lang="en-GB" sz="1400" b="1" baseline="0" dirty="0">
                          <a:solidFill>
                            <a:schemeClr val="bg1"/>
                          </a:solidFill>
                        </a:rPr>
                        <a:t>: </a:t>
                      </a:r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Focus on increasing </a:t>
                      </a:r>
                      <a:r>
                        <a:rPr lang="en-GB" sz="1400" b="1" dirty="0">
                          <a:solidFill>
                            <a:schemeClr val="tx1"/>
                          </a:solidFill>
                        </a:rPr>
                        <a:t>penetration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(trial)</a:t>
                      </a:r>
                      <a:r>
                        <a:rPr lang="en-GB" sz="14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1400" b="0" dirty="0">
                          <a:solidFill>
                            <a:schemeClr val="bg1"/>
                          </a:solidFill>
                        </a:rPr>
                        <a:t>&amp; </a:t>
                      </a:r>
                      <a:r>
                        <a:rPr lang="en-GB" sz="1400" b="1" baseline="0" dirty="0">
                          <a:solidFill>
                            <a:schemeClr val="tx1"/>
                          </a:solidFill>
                        </a:rPr>
                        <a:t>repeat rate </a:t>
                      </a:r>
                      <a:r>
                        <a:rPr lang="en-GB" sz="1400" baseline="0" dirty="0">
                          <a:solidFill>
                            <a:schemeClr val="bg1"/>
                          </a:solidFill>
                        </a:rPr>
                        <a:t>(loyalty) but don’t rely </a:t>
                      </a:r>
                      <a:r>
                        <a:rPr lang="en-GB" sz="1400" u="sng" baseline="0" dirty="0">
                          <a:solidFill>
                            <a:schemeClr val="bg1"/>
                          </a:solidFill>
                        </a:rPr>
                        <a:t>exclusively</a:t>
                      </a:r>
                      <a:r>
                        <a:rPr lang="en-GB" sz="1400" baseline="0" dirty="0">
                          <a:solidFill>
                            <a:schemeClr val="bg1"/>
                          </a:solidFill>
                        </a:rPr>
                        <a:t> on discounting as your customers are not driven by price alone. Consider using recipe ideas, local advertising (radio &amp; press) and social media, in tandem with </a:t>
                      </a:r>
                      <a:r>
                        <a:rPr lang="en-GB" sz="1400" b="1" baseline="0" dirty="0">
                          <a:solidFill>
                            <a:schemeClr val="tx1"/>
                          </a:solidFill>
                        </a:rPr>
                        <a:t>targeted</a:t>
                      </a:r>
                      <a:r>
                        <a:rPr lang="en-GB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aseline="0" dirty="0">
                          <a:solidFill>
                            <a:schemeClr val="bg1"/>
                          </a:solidFill>
                        </a:rPr>
                        <a:t>price promotions to raise awareness and build a community of interest.</a:t>
                      </a: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 marL="91445" marR="91445" marT="45661" marB="45661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 marL="91445" marR="91445" marT="45661" marB="45661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>
                        <a:solidFill>
                          <a:schemeClr val="bg1"/>
                        </a:solidFill>
                      </a:endParaRPr>
                    </a:p>
                  </a:txBody>
                  <a:tcPr marL="91445" marR="91445" marT="45661" marB="45661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ED05E26-8517-514E-A707-439E05E56C12}"/>
              </a:ext>
            </a:extLst>
          </p:cNvPr>
          <p:cNvSpPr txBox="1"/>
          <p:nvPr/>
        </p:nvSpPr>
        <p:spPr>
          <a:xfrm>
            <a:off x="36513" y="5822950"/>
            <a:ext cx="34925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en-GB" sz="1200" dirty="0">
                <a:latin typeface="+mn-lt"/>
              </a:rPr>
              <a:t>~Local refers to county in which brand is produced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="" xmlns:a16="http://schemas.microsoft.com/office/drawing/2014/main" id="{8BB5C7FF-B759-014F-9975-7F45316C6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33600"/>
            <a:ext cx="9144000" cy="431800"/>
          </a:xfrm>
        </p:spPr>
        <p:txBody>
          <a:bodyPr/>
          <a:lstStyle/>
          <a:p>
            <a:pPr>
              <a:tabLst>
                <a:tab pos="268288" algn="l"/>
              </a:tabLst>
              <a:defRPr/>
            </a:pPr>
            <a:r>
              <a:rPr lang="en-GB" altLang="en-US" sz="4000" b="1" dirty="0">
                <a:solidFill>
                  <a:srgbClr val="385D8A"/>
                </a:solidFill>
                <a:latin typeface="+mn-lt"/>
                <a:cs typeface="Times New Roman" pitchFamily="18" charset="0"/>
              </a:rPr>
              <a:t>Key Performance Indicators (KPIs)</a:t>
            </a:r>
            <a:endParaRPr lang="en-GB" altLang="en-US" sz="4000" dirty="0"/>
          </a:p>
        </p:txBody>
      </p:sp>
      <p:sp>
        <p:nvSpPr>
          <p:cNvPr id="20482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0" y="6308725"/>
            <a:ext cx="9144000" cy="549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A964F1B7-3155-4392-8904-33BB940B6AD3}" type="slidenum">
              <a:rPr lang="en-US" altLang="en-US" sz="1200" smtClean="0">
                <a:solidFill>
                  <a:srgbClr val="898989"/>
                </a:solidFill>
              </a:rPr>
              <a:pPr algn="ctr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48867EE0-8297-3D49-9155-8E37CAED6C83}"/>
              </a:ext>
            </a:extLst>
          </p:cNvPr>
          <p:cNvSpPr/>
          <p:nvPr/>
        </p:nvSpPr>
        <p:spPr>
          <a:xfrm>
            <a:off x="-30163" y="6092825"/>
            <a:ext cx="9174163" cy="76517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20484" name="Picture 5" descr="duh logo white rgb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156325"/>
            <a:ext cx="1674813" cy="6381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="" xmlns:a16="http://schemas.microsoft.com/office/drawing/2014/main" id="{89E1C452-1523-934E-862F-B1C964573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188913"/>
            <a:ext cx="4105275" cy="538162"/>
          </a:xfrm>
        </p:spPr>
        <p:txBody>
          <a:bodyPr/>
          <a:lstStyle/>
          <a:p>
            <a:pPr algn="l">
              <a:tabLst>
                <a:tab pos="268288" algn="l"/>
              </a:tabLst>
              <a:defRPr/>
            </a:pPr>
            <a:r>
              <a:rPr lang="en-GB" altLang="en-US" sz="2800" b="1" dirty="0">
                <a:solidFill>
                  <a:srgbClr val="385D8A"/>
                </a:solidFill>
                <a:latin typeface="+mn-lt"/>
                <a:cs typeface="Times New Roman" pitchFamily="18" charset="0"/>
              </a:rPr>
              <a:t>KPIs – What to look for*</a:t>
            </a:r>
            <a:endParaRPr lang="en-GB" altLang="en-US" sz="3200" dirty="0"/>
          </a:p>
        </p:txBody>
      </p:sp>
      <p:sp>
        <p:nvSpPr>
          <p:cNvPr id="5" name="Rectangle 3">
            <a:extLst>
              <a:ext uri="{FF2B5EF4-FFF2-40B4-BE49-F238E27FC236}">
                <a16:creationId xmlns="" xmlns:a16="http://schemas.microsoft.com/office/drawing/2014/main" id="{30B2B51E-62B2-5941-ADD0-487FE312A4A7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>
          <a:xfrm>
            <a:off x="323850" y="1765300"/>
            <a:ext cx="4392613" cy="3327400"/>
          </a:xfrm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Pct val="80000"/>
              <a:buFont typeface="Calibri" pitchFamily="34" charset="0"/>
              <a:buAutoNum type="arabicPeriod"/>
              <a:defRPr/>
            </a:pPr>
            <a:r>
              <a:rPr lang="en-GB" altLang="en-US" sz="1600" dirty="0">
                <a:latin typeface="+mn-lt"/>
                <a:cs typeface="Times New Roman" pitchFamily="18" charset="0"/>
              </a:rPr>
              <a:t>Your sales are growing and by more  than the product group as a whole – you are over-performing</a:t>
            </a:r>
          </a:p>
          <a:p>
            <a:pPr eaLnBrk="1" hangingPunct="1">
              <a:spcBef>
                <a:spcPct val="0"/>
              </a:spcBef>
              <a:buSzPct val="80000"/>
              <a:buFont typeface="Calibri" pitchFamily="34" charset="0"/>
              <a:buAutoNum type="arabicPeriod"/>
              <a:defRPr/>
            </a:pPr>
            <a:r>
              <a:rPr lang="en-GB" altLang="en-US" sz="1600" dirty="0">
                <a:cs typeface="Times New Roman" pitchFamily="18" charset="0"/>
              </a:rPr>
              <a:t>Your customer penetration is growing and above the average for all SKUs – you are appealing to more people than your competitors</a:t>
            </a:r>
          </a:p>
          <a:p>
            <a:pPr eaLnBrk="1" hangingPunct="1">
              <a:spcBef>
                <a:spcPct val="0"/>
              </a:spcBef>
              <a:buSzPct val="80000"/>
              <a:buFont typeface="Calibri" pitchFamily="34" charset="0"/>
              <a:buAutoNum type="arabicPeriod"/>
              <a:defRPr/>
            </a:pPr>
            <a:r>
              <a:rPr lang="en-GB" altLang="en-US" sz="1600" dirty="0">
                <a:cs typeface="Times New Roman" pitchFamily="18" charset="0"/>
              </a:rPr>
              <a:t>Your repeat rate is growing and above the average for all SKUs – your have higher customer loyalty than your competitors</a:t>
            </a:r>
          </a:p>
          <a:p>
            <a:pPr eaLnBrk="1" hangingPunct="1">
              <a:spcBef>
                <a:spcPct val="0"/>
              </a:spcBef>
              <a:buSzPct val="80000"/>
              <a:buFont typeface="Calibri" pitchFamily="34" charset="0"/>
              <a:buAutoNum type="arabicPeriod"/>
              <a:defRPr/>
            </a:pPr>
            <a:r>
              <a:rPr lang="en-GB" altLang="en-US" sz="1600" dirty="0">
                <a:cs typeface="Times New Roman" pitchFamily="18" charset="0"/>
              </a:rPr>
              <a:t>Your growth in customer penetration is greater than your growth in distribution – demand ‘pull’ is stronger than supply ‘push’</a:t>
            </a:r>
          </a:p>
          <a:p>
            <a:pPr eaLnBrk="1" hangingPunct="1">
              <a:spcBef>
                <a:spcPct val="0"/>
              </a:spcBef>
              <a:buSzPct val="80000"/>
              <a:buFont typeface="Calibri" pitchFamily="34" charset="0"/>
              <a:buAutoNum type="arabicPeriod"/>
              <a:defRPr/>
            </a:pPr>
            <a:endParaRPr lang="en-GB" altLang="en-US" sz="1600" dirty="0">
              <a:cs typeface="Times New Roman" pitchFamily="18" charset="0"/>
            </a:endParaRPr>
          </a:p>
        </p:txBody>
      </p:sp>
      <p:sp>
        <p:nvSpPr>
          <p:cNvPr id="21507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0" y="6308725"/>
            <a:ext cx="9144000" cy="549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00E62297-2FFB-4635-B6A6-D1DF137809CF}" type="slidenum">
              <a:rPr lang="en-US" altLang="en-US" sz="1200" smtClean="0">
                <a:solidFill>
                  <a:srgbClr val="898989"/>
                </a:solidFill>
              </a:rPr>
              <a:pPr algn="ctr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3FCA4068-3600-1E4D-8FBF-D346591252F7}"/>
              </a:ext>
            </a:extLst>
          </p:cNvPr>
          <p:cNvSpPr/>
          <p:nvPr/>
        </p:nvSpPr>
        <p:spPr>
          <a:xfrm>
            <a:off x="-30163" y="6092825"/>
            <a:ext cx="9174163" cy="76517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21509" name="Picture 5" descr="duh logo white rgb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156325"/>
            <a:ext cx="1674813" cy="6381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>
            <a:extLst>
              <a:ext uri="{FF2B5EF4-FFF2-40B4-BE49-F238E27FC236}">
                <a16:creationId xmlns="" xmlns:a16="http://schemas.microsoft.com/office/drawing/2014/main" id="{A98D411A-7315-2B42-9932-C245B97AF3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1765300"/>
            <a:ext cx="4176712" cy="332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SzPct val="80000"/>
              <a:buFont typeface="Calibri" pitchFamily="34" charset="0"/>
              <a:buAutoNum type="arabicPeriod"/>
              <a:defRPr/>
            </a:pPr>
            <a:r>
              <a:rPr lang="en-GB" altLang="en-US" sz="1600" dirty="0">
                <a:latin typeface="+mn-lt"/>
                <a:cs typeface="Times New Roman" pitchFamily="18" charset="0"/>
              </a:rPr>
              <a:t>Your sales are falling and/or growth is below the </a:t>
            </a:r>
            <a:r>
              <a:rPr lang="en-GB" altLang="en-US" sz="1600" dirty="0">
                <a:cs typeface="Times New Roman" pitchFamily="18" charset="0"/>
              </a:rPr>
              <a:t>product group </a:t>
            </a:r>
            <a:r>
              <a:rPr lang="en-GB" altLang="en-US" sz="1600" dirty="0">
                <a:latin typeface="+mn-lt"/>
                <a:cs typeface="Times New Roman" pitchFamily="18" charset="0"/>
              </a:rPr>
              <a:t>as a whole – you are under-performing </a:t>
            </a:r>
          </a:p>
          <a:p>
            <a:pPr eaLnBrk="1" hangingPunct="1">
              <a:spcBef>
                <a:spcPct val="0"/>
              </a:spcBef>
              <a:buSzPct val="80000"/>
              <a:buFont typeface="Calibri" pitchFamily="34" charset="0"/>
              <a:buAutoNum type="arabicPeriod"/>
              <a:defRPr/>
            </a:pPr>
            <a:r>
              <a:rPr lang="en-GB" altLang="en-US" sz="1600" dirty="0">
                <a:cs typeface="Times New Roman" pitchFamily="18" charset="0"/>
              </a:rPr>
              <a:t>Your customer penetration is falling or below the average for all SKUs – your appeal is declining or less than  your competitors</a:t>
            </a:r>
          </a:p>
          <a:p>
            <a:pPr eaLnBrk="1" hangingPunct="1">
              <a:spcBef>
                <a:spcPct val="0"/>
              </a:spcBef>
              <a:buSzPct val="80000"/>
              <a:buFont typeface="Calibri" pitchFamily="34" charset="0"/>
              <a:buAutoNum type="arabicPeriod"/>
              <a:defRPr/>
            </a:pPr>
            <a:r>
              <a:rPr lang="en-GB" altLang="en-US" sz="1600" dirty="0">
                <a:cs typeface="Times New Roman" pitchFamily="18" charset="0"/>
              </a:rPr>
              <a:t>Your repeat rate is falling or below the average for all SKUs – your customer loyalty is declining or lower than your competitors</a:t>
            </a:r>
          </a:p>
          <a:p>
            <a:pPr eaLnBrk="1" hangingPunct="1">
              <a:spcBef>
                <a:spcPct val="0"/>
              </a:spcBef>
              <a:buSzPct val="80000"/>
              <a:buFont typeface="Calibri" pitchFamily="34" charset="0"/>
              <a:buAutoNum type="arabicPeriod"/>
              <a:defRPr/>
            </a:pPr>
            <a:r>
              <a:rPr lang="en-GB" altLang="en-US" sz="1600" dirty="0">
                <a:cs typeface="Times New Roman" pitchFamily="18" charset="0"/>
              </a:rPr>
              <a:t>Your growth in customer penetration is less than your growth in distribution – demand ‘pull’ is weaker than supply ‘push’</a:t>
            </a:r>
          </a:p>
          <a:p>
            <a:pPr marL="0" indent="0" eaLnBrk="1" hangingPunct="1">
              <a:spcBef>
                <a:spcPct val="0"/>
              </a:spcBef>
              <a:buSzPct val="80000"/>
              <a:buFont typeface="Arial" charset="0"/>
              <a:buNone/>
              <a:defRPr/>
            </a:pPr>
            <a:endParaRPr lang="en-GB" altLang="en-US" sz="1600" dirty="0">
              <a:latin typeface="+mn-lt"/>
              <a:cs typeface="Times New Roman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12559945-50BB-9D43-BBDD-C3ECFD54C43F}"/>
              </a:ext>
            </a:extLst>
          </p:cNvPr>
          <p:cNvSpPr txBox="1"/>
          <p:nvPr/>
        </p:nvSpPr>
        <p:spPr>
          <a:xfrm>
            <a:off x="107950" y="5370513"/>
            <a:ext cx="864235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GB" sz="1400" dirty="0">
                <a:latin typeface="+mn-lt"/>
              </a:rPr>
              <a:t>*Penetration and Repeat Rate account for 60% of Tesco’s Customer Performance Score (CPS). Focus on increasing these and your other KPIs will take care of themselves</a:t>
            </a:r>
          </a:p>
        </p:txBody>
      </p:sp>
      <p:pic>
        <p:nvPicPr>
          <p:cNvPr id="2151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92" r="50000" b="28999"/>
          <a:stretch>
            <a:fillRect/>
          </a:stretch>
        </p:blipFill>
        <p:spPr bwMode="auto">
          <a:xfrm>
            <a:off x="1978025" y="820738"/>
            <a:ext cx="1084263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3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99" t="19592" r="-4599" b="28999"/>
          <a:stretch>
            <a:fillRect/>
          </a:stretch>
        </p:blipFill>
        <p:spPr bwMode="auto">
          <a:xfrm>
            <a:off x="6259513" y="820738"/>
            <a:ext cx="1084262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0" y="6308725"/>
            <a:ext cx="9144000" cy="549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D89B2CE0-5588-42C3-8CCC-B24091FE2611}" type="slidenum">
              <a:rPr lang="en-US" altLang="en-US" sz="1200" smtClean="0">
                <a:solidFill>
                  <a:srgbClr val="898989"/>
                </a:solidFill>
              </a:rPr>
              <a:pPr algn="ctr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DA3B158B-E16F-C140-855B-9364D00DF6B4}"/>
              </a:ext>
            </a:extLst>
          </p:cNvPr>
          <p:cNvSpPr/>
          <p:nvPr/>
        </p:nvSpPr>
        <p:spPr>
          <a:xfrm>
            <a:off x="-30163" y="6092825"/>
            <a:ext cx="9174163" cy="76517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22531" name="Picture 5" descr="duh logo white rgb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156325"/>
            <a:ext cx="1674813" cy="6381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F71CFD8F-AA93-BD4C-997F-82B422AC112A}"/>
              </a:ext>
            </a:extLst>
          </p:cNvPr>
          <p:cNvGraphicFramePr>
            <a:graphicFrameLocks noGrp="1"/>
          </p:cNvGraphicFramePr>
          <p:nvPr/>
        </p:nvGraphicFramePr>
        <p:xfrm>
          <a:off x="395288" y="1557338"/>
          <a:ext cx="8462964" cy="3322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634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5114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0929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116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1161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4185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79058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809293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912742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885098">
                <a:tc>
                  <a:txBody>
                    <a:bodyPr/>
                    <a:lstStyle/>
                    <a:p>
                      <a:pPr algn="ctr"/>
                      <a:r>
                        <a:rPr lang="en-GB" sz="1300" dirty="0"/>
                        <a:t>SKU</a:t>
                      </a:r>
                    </a:p>
                  </a:txBody>
                  <a:tcPr marL="85654" marR="85654" marT="42823" marB="428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/>
                        <a:t>Product Name</a:t>
                      </a:r>
                    </a:p>
                  </a:txBody>
                  <a:tcPr marL="85654" marR="85654" marT="42823" marB="428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i="0" dirty="0"/>
                        <a:t>Growth in Sales Value (%)</a:t>
                      </a:r>
                    </a:p>
                  </a:txBody>
                  <a:tcPr marL="85654" marR="85654" marT="42823" marB="428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i="0" dirty="0"/>
                        <a:t>Penetration (%)</a:t>
                      </a:r>
                    </a:p>
                  </a:txBody>
                  <a:tcPr marL="85654" marR="85654" marT="42823" marB="428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i="0" dirty="0"/>
                        <a:t>Growth in Penetration (%)</a:t>
                      </a:r>
                    </a:p>
                  </a:txBody>
                  <a:tcPr marL="85654" marR="85654" marT="42823" marB="428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i="0" dirty="0"/>
                        <a:t>No. of Stores Selling</a:t>
                      </a:r>
                    </a:p>
                  </a:txBody>
                  <a:tcPr marL="85654" marR="85654" marT="42823" marB="42823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i="0" dirty="0"/>
                        <a:t>Growth in No. of Stores Selling</a:t>
                      </a:r>
                    </a:p>
                  </a:txBody>
                  <a:tcPr marL="85654" marR="85654" marT="42823" marB="42823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i="0" dirty="0"/>
                        <a:t>Repeat Purchase Rate (%)</a:t>
                      </a:r>
                    </a:p>
                  </a:txBody>
                  <a:tcPr marL="85654" marR="85654" marT="42823" marB="428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i="0" dirty="0"/>
                        <a:t>Growth in Repeat</a:t>
                      </a:r>
                      <a:r>
                        <a:rPr lang="en-GB" sz="1300" i="0" baseline="0" dirty="0"/>
                        <a:t> Rate (%)</a:t>
                      </a:r>
                      <a:endParaRPr lang="en-GB" sz="1300" i="0" dirty="0"/>
                    </a:p>
                  </a:txBody>
                  <a:tcPr marL="85654" marR="85654" marT="42823" marB="42823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9816">
                <a:tc>
                  <a:txBody>
                    <a:bodyPr/>
                    <a:lstStyle/>
                    <a:p>
                      <a:pPr marL="0" lvl="0" indent="92075"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20" marR="8920" marT="89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GREAT PRODUCT 1 500G</a:t>
                      </a:r>
                    </a:p>
                  </a:txBody>
                  <a:tcPr marL="8922" marR="8922" marT="89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630.6%</a:t>
                      </a:r>
                    </a:p>
                  </a:txBody>
                  <a:tcPr marL="8922" marR="8922" marT="89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3.18%</a:t>
                      </a:r>
                    </a:p>
                  </a:txBody>
                  <a:tcPr marL="8922" marR="8922" marT="89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252.17%</a:t>
                      </a:r>
                    </a:p>
                  </a:txBody>
                  <a:tcPr marL="8922" marR="8922" marT="89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8922" marR="8922" marT="89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-34.5%</a:t>
                      </a:r>
                    </a:p>
                  </a:txBody>
                  <a:tcPr marL="8922" marR="8922" marT="89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29.22%</a:t>
                      </a:r>
                    </a:p>
                  </a:txBody>
                  <a:tcPr marL="8922" marR="8922" marT="89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1754.53%</a:t>
                      </a:r>
                    </a:p>
                  </a:txBody>
                  <a:tcPr marL="8922" marR="8922" marT="892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9816">
                <a:tc>
                  <a:txBody>
                    <a:bodyPr/>
                    <a:lstStyle/>
                    <a:p>
                      <a:pPr marL="0" lvl="0" indent="92075"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20" marR="8920" marT="89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GREAT PRODUCT 2 500G</a:t>
                      </a:r>
                    </a:p>
                  </a:txBody>
                  <a:tcPr marL="8922" marR="8922" marT="89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926.5%</a:t>
                      </a:r>
                    </a:p>
                  </a:txBody>
                  <a:tcPr marL="8922" marR="8922" marT="89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15.91%</a:t>
                      </a:r>
                    </a:p>
                  </a:txBody>
                  <a:tcPr marL="8922" marR="8922" marT="89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1270.28%</a:t>
                      </a:r>
                    </a:p>
                  </a:txBody>
                  <a:tcPr marL="8922" marR="8922" marT="89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8922" marR="8922" marT="89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55.9%</a:t>
                      </a:r>
                    </a:p>
                  </a:txBody>
                  <a:tcPr marL="8922" marR="8922" marT="89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43.95%</a:t>
                      </a:r>
                    </a:p>
                  </a:txBody>
                  <a:tcPr marL="8922" marR="8922" marT="89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2761.03%</a:t>
                      </a:r>
                    </a:p>
                  </a:txBody>
                  <a:tcPr marL="8922" marR="8922" marT="8920" marB="0" anchor="ctr"/>
                </a:tc>
                <a:extLst>
                  <a:ext uri="{0D108BD9-81ED-4DB2-BD59-A6C34878D82A}">
                    <a16:rowId xmlns="" xmlns:a16="http://schemas.microsoft.com/office/drawing/2014/main" val="1120403104"/>
                  </a:ext>
                </a:extLst>
              </a:tr>
              <a:tr h="479816">
                <a:tc>
                  <a:txBody>
                    <a:bodyPr/>
                    <a:lstStyle/>
                    <a:p>
                      <a:pPr marL="0" lvl="0" indent="92075"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20" marR="8920" marT="89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GREAT PRODUCT 3 </a:t>
                      </a:r>
                    </a:p>
                  </a:txBody>
                  <a:tcPr marL="8922" marR="8922" marT="89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-10.1%</a:t>
                      </a:r>
                    </a:p>
                  </a:txBody>
                  <a:tcPr marL="8922" marR="8922" marT="89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16.29%</a:t>
                      </a:r>
                    </a:p>
                  </a:txBody>
                  <a:tcPr marL="8922" marR="8922" marT="89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-161.76%</a:t>
                      </a:r>
                    </a:p>
                  </a:txBody>
                  <a:tcPr marL="8922" marR="8922" marT="89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922" marR="8922" marT="89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2.9%</a:t>
                      </a:r>
                    </a:p>
                  </a:txBody>
                  <a:tcPr marL="8922" marR="8922" marT="89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55.23%</a:t>
                      </a:r>
                    </a:p>
                  </a:txBody>
                  <a:tcPr marL="8922" marR="8922" marT="89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-110.69%</a:t>
                      </a:r>
                    </a:p>
                  </a:txBody>
                  <a:tcPr marL="8922" marR="8922" marT="8920" marB="0" anchor="ctr"/>
                </a:tc>
                <a:extLst>
                  <a:ext uri="{0D108BD9-81ED-4DB2-BD59-A6C34878D82A}">
                    <a16:rowId xmlns="" xmlns:a16="http://schemas.microsoft.com/office/drawing/2014/main" val="2636351121"/>
                  </a:ext>
                </a:extLst>
              </a:tr>
              <a:tr h="599488"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Average for all SKUs in the product group</a:t>
                      </a:r>
                    </a:p>
                  </a:txBody>
                  <a:tcPr marL="85663" marR="85663" marT="42826" marB="42826" anchor="ctr"/>
                </a:tc>
                <a:tc hMerge="1">
                  <a:txBody>
                    <a:bodyPr/>
                    <a:lstStyle/>
                    <a:p>
                      <a:pPr algn="l"/>
                      <a:endParaRPr lang="en-GB" sz="1400" dirty="0"/>
                    </a:p>
                  </a:txBody>
                  <a:tcPr marL="91448" marR="91448" marT="45732" marB="45732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20" marR="8920" marT="89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6.64%</a:t>
                      </a:r>
                    </a:p>
                  </a:txBody>
                  <a:tcPr marL="8922" marR="8922" marT="89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267.51%</a:t>
                      </a:r>
                    </a:p>
                  </a:txBody>
                  <a:tcPr marL="8922" marR="8922" marT="89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922" marR="8922" marT="89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9.98%</a:t>
                      </a:r>
                    </a:p>
                  </a:txBody>
                  <a:tcPr marL="8922" marR="8922" marT="89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32.09%</a:t>
                      </a:r>
                    </a:p>
                  </a:txBody>
                  <a:tcPr marL="8922" marR="8922" marT="89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20" marR="8920" marT="892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9860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b="1" dirty="0"/>
                        <a:t>Total product group</a:t>
                      </a:r>
                    </a:p>
                  </a:txBody>
                  <a:tcPr marL="85663" marR="85663" marT="42826" marB="42826" anchor="ctr"/>
                </a:tc>
                <a:tc hMerge="1">
                  <a:txBody>
                    <a:bodyPr/>
                    <a:lstStyle/>
                    <a:p>
                      <a:pPr algn="l"/>
                      <a:endParaRPr lang="en-GB" sz="1400" dirty="0"/>
                    </a:p>
                  </a:txBody>
                  <a:tcPr marL="91448" marR="91448" marT="45732" marB="45732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-14.3%</a:t>
                      </a:r>
                    </a:p>
                  </a:txBody>
                  <a:tcPr marL="8922" marR="8922" marT="89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26.81%</a:t>
                      </a:r>
                    </a:p>
                  </a:txBody>
                  <a:tcPr marL="8922" marR="8922" marT="89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-102.80%</a:t>
                      </a:r>
                    </a:p>
                  </a:txBody>
                  <a:tcPr marL="8922" marR="8922" marT="89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8922" marR="8922" marT="89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5.9%</a:t>
                      </a:r>
                    </a:p>
                  </a:txBody>
                  <a:tcPr marL="8922" marR="8922" marT="89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59.76%</a:t>
                      </a:r>
                    </a:p>
                  </a:txBody>
                  <a:tcPr marL="8922" marR="8922" marT="89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-35.09%</a:t>
                      </a:r>
                    </a:p>
                  </a:txBody>
                  <a:tcPr marL="8922" marR="8922" marT="892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="" xmlns:a16="http://schemas.microsoft.com/office/drawing/2014/main" id="{16015740-86D3-A44D-9ABA-B16616CD8041}"/>
              </a:ext>
            </a:extLst>
          </p:cNvPr>
          <p:cNvSpPr txBox="1">
            <a:spLocks/>
          </p:cNvSpPr>
          <p:nvPr/>
        </p:nvSpPr>
        <p:spPr>
          <a:xfrm>
            <a:off x="250825" y="260350"/>
            <a:ext cx="6624638" cy="57626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>
              <a:tabLst>
                <a:tab pos="268288" algn="l"/>
              </a:tabLst>
              <a:defRPr/>
            </a:pPr>
            <a:r>
              <a:rPr lang="en-GB" altLang="en-US" sz="2800" b="1" dirty="0">
                <a:solidFill>
                  <a:srgbClr val="385D8A"/>
                </a:solidFill>
                <a:latin typeface="+mn-lt"/>
                <a:cs typeface="Times New Roman" pitchFamily="18" charset="0"/>
              </a:rPr>
              <a:t>KPIs – Summary: </a:t>
            </a:r>
            <a:r>
              <a:rPr lang="en-GB" altLang="en-US" sz="2800" b="1" i="1" dirty="0">
                <a:solidFill>
                  <a:schemeClr val="tx2"/>
                </a:solidFill>
                <a:latin typeface="+mn-lt"/>
                <a:cs typeface="Times New Roman" pitchFamily="18" charset="0"/>
              </a:rPr>
              <a:t>GREAT PRODUCTS- F16IE</a:t>
            </a:r>
          </a:p>
          <a:p>
            <a:pPr algn="l">
              <a:tabLst>
                <a:tab pos="268288" algn="l"/>
              </a:tabLst>
              <a:defRPr/>
            </a:pPr>
            <a:endParaRPr lang="en-GB" altLang="en-US" sz="3200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="" xmlns:a16="http://schemas.microsoft.com/office/drawing/2014/main" id="{6BEB3D2C-A312-B542-8576-38ACA15E1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700213"/>
            <a:ext cx="9144000" cy="433387"/>
          </a:xfrm>
        </p:spPr>
        <p:txBody>
          <a:bodyPr/>
          <a:lstStyle/>
          <a:p>
            <a:pPr>
              <a:tabLst>
                <a:tab pos="268288" algn="l"/>
              </a:tabLst>
              <a:defRPr/>
            </a:pPr>
            <a:r>
              <a:rPr lang="en-GB" altLang="en-US" sz="4000" b="1" dirty="0">
                <a:solidFill>
                  <a:srgbClr val="385D8A"/>
                </a:solidFill>
                <a:latin typeface="+mn-lt"/>
                <a:cs typeface="Times New Roman" pitchFamily="18" charset="0"/>
              </a:rPr>
              <a:t>Shopper Profiles</a:t>
            </a:r>
            <a:endParaRPr lang="en-GB" altLang="en-US" sz="3200" dirty="0"/>
          </a:p>
        </p:txBody>
      </p:sp>
      <p:sp>
        <p:nvSpPr>
          <p:cNvPr id="23554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0" y="6308725"/>
            <a:ext cx="9144000" cy="549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A87A0369-DF54-4425-8C8A-61B7BBFA2F3A}" type="slidenum">
              <a:rPr lang="en-US" altLang="en-US" sz="1200" smtClean="0">
                <a:solidFill>
                  <a:srgbClr val="898989"/>
                </a:solidFill>
              </a:rPr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1F5A9745-D146-A348-A58F-A7BE4C7A4D01}"/>
              </a:ext>
            </a:extLst>
          </p:cNvPr>
          <p:cNvSpPr/>
          <p:nvPr/>
        </p:nvSpPr>
        <p:spPr>
          <a:xfrm>
            <a:off x="-30163" y="6092825"/>
            <a:ext cx="9174163" cy="76517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23556" name="Picture 5" descr="duh logo white rgb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156325"/>
            <a:ext cx="1674813" cy="6381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="" xmlns:a16="http://schemas.microsoft.com/office/drawing/2014/main" id="{8C8D3D58-13F5-334E-803B-325AE4F1D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174625"/>
            <a:ext cx="9144000" cy="538163"/>
          </a:xfrm>
        </p:spPr>
        <p:txBody>
          <a:bodyPr/>
          <a:lstStyle/>
          <a:p>
            <a:pPr algn="l">
              <a:tabLst>
                <a:tab pos="268288" algn="l"/>
              </a:tabLst>
              <a:defRPr/>
            </a:pPr>
            <a:r>
              <a:rPr lang="en-GB" altLang="en-US" sz="2800" b="1" dirty="0">
                <a:solidFill>
                  <a:srgbClr val="385D8A"/>
                </a:solidFill>
                <a:latin typeface="+mn-lt"/>
                <a:cs typeface="Times New Roman" pitchFamily="18" charset="0"/>
              </a:rPr>
              <a:t>Shopper Profiles – What to look for</a:t>
            </a:r>
            <a:endParaRPr lang="en-GB" altLang="en-US" sz="3200" dirty="0"/>
          </a:p>
        </p:txBody>
      </p:sp>
      <p:sp>
        <p:nvSpPr>
          <p:cNvPr id="5" name="Rectangle 3">
            <a:extLst>
              <a:ext uri="{FF2B5EF4-FFF2-40B4-BE49-F238E27FC236}">
                <a16:creationId xmlns="" xmlns:a16="http://schemas.microsoft.com/office/drawing/2014/main" id="{CF1DE8B7-110B-C04E-AD81-BD9A84A7843F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>
          <a:xfrm>
            <a:off x="250825" y="2138363"/>
            <a:ext cx="4321175" cy="4367212"/>
          </a:xfrm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Pct val="80000"/>
              <a:buFont typeface="Calibri" pitchFamily="34" charset="0"/>
              <a:buAutoNum type="arabicPeriod"/>
              <a:defRPr/>
            </a:pPr>
            <a:r>
              <a:rPr lang="en-GB" altLang="en-US" sz="1600" dirty="0">
                <a:latin typeface="+mn-lt"/>
                <a:cs typeface="Times New Roman" pitchFamily="18" charset="0"/>
              </a:rPr>
              <a:t>Your product appeals to segments which under-index in the product group as a whole – demand for your products is distinctive and has the potential to grow the value of the product group as a whole</a:t>
            </a:r>
          </a:p>
          <a:p>
            <a:pPr eaLnBrk="1" hangingPunct="1">
              <a:spcBef>
                <a:spcPct val="0"/>
              </a:spcBef>
              <a:buSzPct val="80000"/>
              <a:buFont typeface="Calibri" pitchFamily="34" charset="0"/>
              <a:buAutoNum type="arabicPeriod"/>
              <a:defRPr/>
            </a:pPr>
            <a:r>
              <a:rPr lang="en-GB" altLang="en-US" sz="1600" dirty="0">
                <a:latin typeface="+mn-lt"/>
                <a:cs typeface="Times New Roman" pitchFamily="18" charset="0"/>
              </a:rPr>
              <a:t>Your product appeals to ‘finer food’ shoppers </a:t>
            </a:r>
            <a:r>
              <a:rPr lang="en-GB" altLang="en-US" sz="1600" dirty="0">
                <a:latin typeface="+mn-lt"/>
              </a:rPr>
              <a:t>– most likely to experiment with new/niche products, least interested in price promotions and most likely to repeat purchase if the product meets expectations</a:t>
            </a:r>
          </a:p>
        </p:txBody>
      </p:sp>
      <p:sp>
        <p:nvSpPr>
          <p:cNvPr id="24579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0" y="6308725"/>
            <a:ext cx="9144000" cy="549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fld id="{B1D19522-7479-44B3-8F76-248BA50F869F}" type="slidenum">
              <a:rPr lang="en-US" altLang="en-US" sz="1200" smtClean="0">
                <a:solidFill>
                  <a:srgbClr val="898989"/>
                </a:solidFill>
              </a:rPr>
              <a:pPr algn="ctr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392B40DF-1AE2-5643-9C44-B489A9B5FBE1}"/>
              </a:ext>
            </a:extLst>
          </p:cNvPr>
          <p:cNvSpPr/>
          <p:nvPr/>
        </p:nvSpPr>
        <p:spPr>
          <a:xfrm>
            <a:off x="-30163" y="6092825"/>
            <a:ext cx="9174163" cy="76517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24581" name="Picture 5" descr="duh logo white rgb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6156325"/>
            <a:ext cx="1674813" cy="638175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3">
            <a:extLst>
              <a:ext uri="{FF2B5EF4-FFF2-40B4-BE49-F238E27FC236}">
                <a16:creationId xmlns="" xmlns:a16="http://schemas.microsoft.com/office/drawing/2014/main" id="{3C6D484B-2F21-A841-B914-D6ADE7E35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2125663"/>
            <a:ext cx="4176712" cy="389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SzPct val="80000"/>
              <a:buFont typeface="Calibri" pitchFamily="34" charset="0"/>
              <a:buAutoNum type="arabicPeriod"/>
              <a:defRPr/>
            </a:pPr>
            <a:r>
              <a:rPr lang="en-GB" altLang="en-US" sz="1600" dirty="0">
                <a:latin typeface="+mn-lt"/>
                <a:cs typeface="Times New Roman" pitchFamily="18" charset="0"/>
              </a:rPr>
              <a:t>Your product appeals to segments which over-index in the product group as a whole - your product is not meeting a distinct customer need and is vulnerable if KPIs are below average</a:t>
            </a:r>
          </a:p>
          <a:p>
            <a:pPr eaLnBrk="1" hangingPunct="1">
              <a:spcBef>
                <a:spcPct val="0"/>
              </a:spcBef>
              <a:buSzPct val="80000"/>
              <a:buFont typeface="Calibri" pitchFamily="34" charset="0"/>
              <a:buAutoNum type="arabicPeriod"/>
              <a:defRPr/>
            </a:pPr>
            <a:r>
              <a:rPr lang="en-GB" altLang="en-US" sz="1600" dirty="0">
                <a:latin typeface="+mn-lt"/>
                <a:cs typeface="Times New Roman" pitchFamily="18" charset="0"/>
              </a:rPr>
              <a:t>Your product appeals to ‘price sensitive’ shoppers – least likely to experiment or repeat purchase unless products are on promotion</a:t>
            </a:r>
          </a:p>
        </p:txBody>
      </p:sp>
      <p:pic>
        <p:nvPicPr>
          <p:cNvPr id="24583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92" r="50000" b="28999"/>
          <a:stretch>
            <a:fillRect/>
          </a:stretch>
        </p:blipFill>
        <p:spPr bwMode="auto">
          <a:xfrm>
            <a:off x="1978025" y="820738"/>
            <a:ext cx="1084263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4" name="Picture 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99" t="19592" r="-4599" b="28999"/>
          <a:stretch>
            <a:fillRect/>
          </a:stretch>
        </p:blipFill>
        <p:spPr bwMode="auto">
          <a:xfrm>
            <a:off x="6259513" y="820738"/>
            <a:ext cx="1084262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 Report Template - October 200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Report Template - October 2009</Template>
  <TotalTime>13939</TotalTime>
  <Words>1863</Words>
  <Application>Microsoft Office PowerPoint</Application>
  <PresentationFormat>On-screen Show (4:3)</PresentationFormat>
  <Paragraphs>423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Times New Roman</vt:lpstr>
      <vt:lpstr>Verdana</vt:lpstr>
      <vt:lpstr>Wingdings</vt:lpstr>
      <vt:lpstr>New Report Template - October 2009</vt:lpstr>
      <vt:lpstr>PowerPoint Presentation</vt:lpstr>
      <vt:lpstr>Contents</vt:lpstr>
      <vt:lpstr>Summary &amp; Recommendations</vt:lpstr>
      <vt:lpstr>Overview</vt:lpstr>
      <vt:lpstr>Key Performance Indicators (KPIs)</vt:lpstr>
      <vt:lpstr>KPIs – What to look for*</vt:lpstr>
      <vt:lpstr>PowerPoint Presentation</vt:lpstr>
      <vt:lpstr>Shopper Profiles</vt:lpstr>
      <vt:lpstr>Shopper Profiles – What to look for</vt:lpstr>
      <vt:lpstr>PowerPoint Presentation</vt:lpstr>
      <vt:lpstr>PowerPoint Presentation</vt:lpstr>
      <vt:lpstr>PowerPoint Presentation</vt:lpstr>
      <vt:lpstr>Store Performance</vt:lpstr>
      <vt:lpstr>Store Performance – What to look for</vt:lpstr>
      <vt:lpstr>PowerPoint Presentation</vt:lpstr>
      <vt:lpstr>PowerPoint Presentation</vt:lpstr>
      <vt:lpstr>Glossary of Terms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mf257</dc:creator>
  <cp:lastModifiedBy>Marty Stevenson</cp:lastModifiedBy>
  <cp:revision>832</cp:revision>
  <cp:lastPrinted>2014-09-15T13:41:53Z</cp:lastPrinted>
  <dcterms:created xsi:type="dcterms:W3CDTF">2009-10-19T15:49:30Z</dcterms:created>
  <dcterms:modified xsi:type="dcterms:W3CDTF">2018-06-11T14:20:58Z</dcterms:modified>
</cp:coreProperties>
</file>